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7" r:id="rId5"/>
    <p:sldId id="258" r:id="rId6"/>
    <p:sldId id="271" r:id="rId7"/>
    <p:sldId id="274" r:id="rId8"/>
    <p:sldId id="273" r:id="rId9"/>
    <p:sldId id="272" r:id="rId10"/>
    <p:sldId id="265" r:id="rId11"/>
    <p:sldId id="263" r:id="rId12"/>
    <p:sldId id="268" r:id="rId13"/>
    <p:sldId id="269" r:id="rId14"/>
    <p:sldId id="260" r:id="rId15"/>
    <p:sldId id="262" r:id="rId16"/>
    <p:sldId id="275" r:id="rId17"/>
  </p:sldIdLst>
  <p:sldSz cx="9144000" cy="5143500" type="screen16x9"/>
  <p:notesSz cx="6858000" cy="174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575315-0FAC-CCF6-0042-D4E2E6FB20E8}" v="456" dt="2019-11-07T05:22:53.601"/>
    <p1510:client id="{4FBE66DD-00E2-4BB5-BE6C-25B8D872D5A8}" v="80" dt="2019-11-07T06:53:20.4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87175" autoAdjust="0"/>
  </p:normalViewPr>
  <p:slideViewPr>
    <p:cSldViewPr>
      <p:cViewPr>
        <p:scale>
          <a:sx n="52" d="100"/>
          <a:sy n="52" d="100"/>
        </p:scale>
        <p:origin x="1714" y="41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C1302F-F1F4-44C7-9132-5B0DE971F059}" type="datetimeFigureOut">
              <a:rPr lang="en-US" smtClean="0"/>
              <a:t>11/6/2019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D5E8B8-1AF5-4C8C-BF40-A8F9A8F4AE7F}" type="slidenum">
              <a:rPr lang="en-US" smtClean="0"/>
              <a:t>‹#›</a:t>
            </a:fld>
            <a:endParaRPr lang="en-US"/>
          </a:p>
        </p:txBody>
      </p:sp>
    </p:spTree>
    <p:extLst>
      <p:ext uri="{BB962C8B-B14F-4D97-AF65-F5344CB8AC3E}">
        <p14:creationId xmlns:p14="http://schemas.microsoft.com/office/powerpoint/2010/main" val="2933910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YSk3-RUZis&amp;feature=youtu.b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arthobservations.org/geoss_wp.php"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copernicus.eu/main/emergency-management"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Four years</a:t>
            </a:r>
            <a:r>
              <a:rPr lang="en-US" sz="1200" b="0" i="0" kern="1200" baseline="0" dirty="0">
                <a:solidFill>
                  <a:schemeClr val="tx1"/>
                </a:solidFill>
                <a:effectLst/>
                <a:latin typeface="+mn-lt"/>
                <a:ea typeface="+mn-ea"/>
                <a:cs typeface="+mn-cs"/>
              </a:rPr>
              <a:t> ago, the Group on Earth Observations met in Mexico City. Many of you in this room were there. </a:t>
            </a:r>
          </a:p>
          <a:p>
            <a:endParaRPr lang="en-US" sz="1200" b="0" i="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2015 was a year of momentous changes and agreements, for both GEO and the world at large. For GEO, it meant the consolidation of its many strengths and accomplishments, at the Mexico City Ministerial Summit in November 2015.</a:t>
            </a:r>
            <a:endParaRPr lang="es-419"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fld id="{0DD5E8B8-1AF5-4C8C-BF40-A8F9A8F4AE7F}" type="slidenum">
              <a:rPr lang="en-US" smtClean="0"/>
              <a:t>2</a:t>
            </a:fld>
            <a:endParaRPr lang="en-US"/>
          </a:p>
        </p:txBody>
      </p:sp>
    </p:spTree>
    <p:extLst>
      <p:ext uri="{BB962C8B-B14F-4D97-AF65-F5344CB8AC3E}">
        <p14:creationId xmlns:p14="http://schemas.microsoft.com/office/powerpoint/2010/main" val="1730091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a:t>
            </a:r>
            <a:r>
              <a:rPr lang="en-US" sz="1200" b="0" i="0" kern="1200" baseline="0" dirty="0">
                <a:solidFill>
                  <a:schemeClr val="tx1"/>
                </a:solidFill>
                <a:effectLst/>
                <a:latin typeface="+mn-lt"/>
                <a:ea typeface="+mn-ea"/>
                <a:cs typeface="+mn-cs"/>
              </a:rPr>
              <a:t> would also like to highlight the work being done by teams across Africa and Australia to build Digital Earth Africa.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initiative is poised to deliver economic benefits across</a:t>
            </a:r>
            <a:r>
              <a:rPr lang="en-US" sz="1200" b="0" i="0" kern="1200" baseline="0" dirty="0">
                <a:solidFill>
                  <a:schemeClr val="tx1"/>
                </a:solidFill>
                <a:effectLst/>
                <a:latin typeface="+mn-lt"/>
                <a:ea typeface="+mn-ea"/>
                <a:cs typeface="+mn-cs"/>
              </a:rPr>
              <a:t> t</a:t>
            </a:r>
            <a:r>
              <a:rPr lang="en-US" sz="1200" b="0" i="0" kern="1200" dirty="0">
                <a:solidFill>
                  <a:schemeClr val="tx1"/>
                </a:solidFill>
                <a:effectLst/>
                <a:latin typeface="+mn-lt"/>
                <a:ea typeface="+mn-ea"/>
                <a:cs typeface="+mn-cs"/>
              </a:rPr>
              <a:t>he African continent through integrated approaches</a:t>
            </a:r>
            <a:r>
              <a:rPr lang="en-US" sz="1200" b="0" i="0" kern="1200" baseline="0" dirty="0">
                <a:solidFill>
                  <a:schemeClr val="tx1"/>
                </a:solidFill>
                <a:effectLst/>
                <a:latin typeface="+mn-lt"/>
                <a:ea typeface="+mn-ea"/>
                <a:cs typeface="+mn-cs"/>
              </a:rPr>
              <a:t> and investments.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Launched at the </a:t>
            </a:r>
            <a:r>
              <a:rPr lang="en-US" sz="1200" b="0" i="0" kern="1200" dirty="0" err="1">
                <a:solidFill>
                  <a:schemeClr val="tx1"/>
                </a:solidFill>
                <a:effectLst/>
                <a:latin typeface="+mn-lt"/>
                <a:ea typeface="+mn-ea"/>
                <a:cs typeface="+mn-cs"/>
              </a:rPr>
              <a:t>AfriGEO</a:t>
            </a:r>
            <a:r>
              <a:rPr lang="en-US" sz="1200" b="0" i="0" kern="1200" dirty="0">
                <a:solidFill>
                  <a:schemeClr val="tx1"/>
                </a:solidFill>
                <a:effectLst/>
                <a:latin typeface="+mn-lt"/>
                <a:ea typeface="+mn-ea"/>
                <a:cs typeface="+mn-cs"/>
              </a:rPr>
              <a:t> Symposium in August 2019, Digital Earth Africa is a continental-wide platform that democratizes the capacity of researchers to process and analyze satellite data.</a:t>
            </a:r>
          </a:p>
          <a:p>
            <a:endParaRPr lang="en-US" sz="1200" b="0" i="0" kern="1200" dirty="0">
              <a:solidFill>
                <a:schemeClr val="tx1"/>
              </a:solidFill>
              <a:effectLst/>
              <a:latin typeface="+mn-lt"/>
              <a:ea typeface="+mn-ea"/>
              <a:cs typeface="+mn-cs"/>
            </a:endParaRPr>
          </a:p>
          <a:p>
            <a:r>
              <a:rPr lang="en-US" dirty="0"/>
              <a:t>In an era</a:t>
            </a:r>
            <a:r>
              <a:rPr lang="en-US" baseline="0" dirty="0"/>
              <a:t> of Big Data and Cloud Computing, open data cube technologies are allowing researchers to more effectively use Earth observations data in their communities. </a:t>
            </a:r>
          </a:p>
          <a:p>
            <a:endParaRPr lang="en-US" baseline="0" dirty="0"/>
          </a:p>
          <a:p>
            <a:r>
              <a:rPr lang="en-US" baseline="0" dirty="0"/>
              <a:t>By concentrating investments from governments using open EO data, it is bringing down the cost to use EO, making it more accessible to diverse users. </a:t>
            </a:r>
          </a:p>
          <a:p>
            <a:endParaRPr lang="en-US" baseline="0" dirty="0"/>
          </a:p>
          <a:p>
            <a:r>
              <a:rPr lang="en-US" baseline="0" dirty="0"/>
              <a:t>We count on the continued support of governments to further advance the impact of open data cubes. </a:t>
            </a:r>
          </a:p>
          <a:p>
            <a:endParaRPr lang="en-US" baseline="0" dirty="0"/>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0DD5E8B8-1AF5-4C8C-BF40-A8F9A8F4AE7F}" type="slidenum">
              <a:rPr lang="en-US" smtClean="0"/>
              <a:t>11</a:t>
            </a:fld>
            <a:endParaRPr lang="en-US"/>
          </a:p>
        </p:txBody>
      </p:sp>
    </p:spTree>
    <p:extLst>
      <p:ext uri="{BB962C8B-B14F-4D97-AF65-F5344CB8AC3E}">
        <p14:creationId xmlns:p14="http://schemas.microsoft.com/office/powerpoint/2010/main" val="913684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Consider</a:t>
            </a:r>
            <a:r>
              <a:rPr lang="en-US" sz="1200" b="0" i="0" kern="1200" baseline="0" dirty="0">
                <a:solidFill>
                  <a:schemeClr val="tx1"/>
                </a:solidFill>
                <a:effectLst/>
                <a:latin typeface="+mn-lt"/>
                <a:ea typeface="+mn-ea"/>
                <a:cs typeface="+mn-cs"/>
              </a:rPr>
              <a:t> this our </a:t>
            </a:r>
            <a:r>
              <a:rPr lang="en-US" sz="1200" b="0" i="0" kern="1200" dirty="0">
                <a:solidFill>
                  <a:schemeClr val="tx1"/>
                </a:solidFill>
                <a:effectLst/>
                <a:latin typeface="+mn-lt"/>
                <a:ea typeface="+mn-ea"/>
                <a:cs typeface="+mn-cs"/>
              </a:rPr>
              <a:t>call to all</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countries</a:t>
            </a:r>
            <a:r>
              <a:rPr lang="en-US" sz="1200" b="0" i="0" kern="1200" baseline="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are asking</a:t>
            </a:r>
            <a:r>
              <a:rPr lang="en-US" sz="1200" b="0" i="0" kern="1200" baseline="0" dirty="0">
                <a:solidFill>
                  <a:schemeClr val="tx1"/>
                </a:solidFill>
                <a:effectLst/>
                <a:latin typeface="+mn-lt"/>
                <a:ea typeface="+mn-ea"/>
                <a:cs typeface="+mn-cs"/>
              </a:rPr>
              <a:t> you to i</a:t>
            </a:r>
            <a:r>
              <a:rPr lang="en-US" sz="1200" b="0" i="0" kern="1200" dirty="0">
                <a:solidFill>
                  <a:schemeClr val="tx1"/>
                </a:solidFill>
                <a:effectLst/>
                <a:latin typeface="+mn-lt"/>
                <a:ea typeface="+mn-ea"/>
                <a:cs typeface="+mn-cs"/>
              </a:rPr>
              <a:t>nvest in Earth observations to manage economies, to improve communities and to protect ecosystems.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We hope that the </a:t>
            </a:r>
            <a:r>
              <a:rPr lang="en-US" sz="1200" b="0" i="0" kern="1200" dirty="0">
                <a:solidFill>
                  <a:schemeClr val="tx1"/>
                </a:solidFill>
                <a:effectLst/>
                <a:latin typeface="+mn-lt"/>
                <a:ea typeface="+mn-ea"/>
                <a:cs typeface="+mn-cs"/>
              </a:rPr>
              <a:t>outcomes of today’s</a:t>
            </a:r>
            <a:r>
              <a:rPr lang="en-US" sz="1200" b="0" i="0" kern="1200" baseline="0" dirty="0">
                <a:solidFill>
                  <a:schemeClr val="tx1"/>
                </a:solidFill>
                <a:effectLst/>
                <a:latin typeface="+mn-lt"/>
                <a:ea typeface="+mn-ea"/>
                <a:cs typeface="+mn-cs"/>
              </a:rPr>
              <a:t> discussions lead to the successful adoption of the </a:t>
            </a:r>
            <a:r>
              <a:rPr lang="en-US" sz="1200" b="0" i="0" kern="1200" dirty="0">
                <a:solidFill>
                  <a:schemeClr val="tx1"/>
                </a:solidFill>
                <a:effectLst/>
                <a:latin typeface="+mn-lt"/>
                <a:ea typeface="+mn-ea"/>
                <a:cs typeface="+mn-cs"/>
              </a:rPr>
              <a:t>Canberra</a:t>
            </a:r>
            <a:r>
              <a:rPr lang="en-US" sz="1200" b="0" i="0" kern="1200" baseline="0" dirty="0">
                <a:solidFill>
                  <a:schemeClr val="tx1"/>
                </a:solidFill>
                <a:effectLst/>
                <a:latin typeface="+mn-lt"/>
                <a:ea typeface="+mn-ea"/>
                <a:cs typeface="+mn-cs"/>
              </a:rPr>
              <a:t> Declaration that can guide GEO over the next four years.  </a:t>
            </a:r>
            <a:r>
              <a:rPr lang="en-US" sz="1200" b="0" i="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packed agendas for the Plenary and the Ministerial</a:t>
            </a:r>
            <a:r>
              <a:rPr lang="en-US" sz="1200" b="0" i="0" kern="1200" baseline="0" dirty="0">
                <a:solidFill>
                  <a:schemeClr val="tx1"/>
                </a:solidFill>
                <a:effectLst/>
                <a:latin typeface="+mn-lt"/>
                <a:ea typeface="+mn-ea"/>
                <a:cs typeface="+mn-cs"/>
              </a:rPr>
              <a:t> illustrate the great many ways that EO is delivering impact, most notably on sustainable development, climate action and disaster risk reduction.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While these topics cover a wide scope, there is much more we can do.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But for GEO to continue, we need your continued support.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So lets use this opportunity to guide the future of GEO and to achieve much more over the next four years.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Thank you!</a:t>
            </a:r>
            <a:endParaRPr lang="en-US" dirty="0"/>
          </a:p>
          <a:p>
            <a:endParaRPr lang="en-US" dirty="0"/>
          </a:p>
        </p:txBody>
      </p:sp>
      <p:sp>
        <p:nvSpPr>
          <p:cNvPr id="4" name="Slide Number Placeholder 3"/>
          <p:cNvSpPr>
            <a:spLocks noGrp="1"/>
          </p:cNvSpPr>
          <p:nvPr>
            <p:ph type="sldNum" sz="quarter" idx="10"/>
          </p:nvPr>
        </p:nvSpPr>
        <p:spPr/>
        <p:txBody>
          <a:bodyPr/>
          <a:lstStyle/>
          <a:p>
            <a:fld id="{0DD5E8B8-1AF5-4C8C-BF40-A8F9A8F4AE7F}" type="slidenum">
              <a:rPr lang="en-US" smtClean="0"/>
              <a:t>12</a:t>
            </a:fld>
            <a:endParaRPr lang="en-US"/>
          </a:p>
        </p:txBody>
      </p:sp>
    </p:spTree>
    <p:extLst>
      <p:ext uri="{BB962C8B-B14F-4D97-AF65-F5344CB8AC3E}">
        <p14:creationId xmlns:p14="http://schemas.microsoft.com/office/powerpoint/2010/main" val="1903835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10"/>
          </p:nvPr>
        </p:nvSpPr>
        <p:spPr/>
        <p:txBody>
          <a:bodyPr/>
          <a:lstStyle/>
          <a:p>
            <a:fld id="{0DD5E8B8-1AF5-4C8C-BF40-A8F9A8F4AE7F}" type="slidenum">
              <a:rPr lang="en-US" smtClean="0"/>
              <a:t>13</a:t>
            </a:fld>
            <a:endParaRPr lang="en-US"/>
          </a:p>
        </p:txBody>
      </p:sp>
    </p:spTree>
    <p:extLst>
      <p:ext uri="{BB962C8B-B14F-4D97-AF65-F5344CB8AC3E}">
        <p14:creationId xmlns:p14="http://schemas.microsoft.com/office/powerpoint/2010/main" val="2697258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Mexico City Ministerial Summit was also the first instance where the GEO community convened outside its headquarters and projected itself onto the world. That initial, and propitious leap has continued with increasing success with the GEO Plenaries in great cities all over the world, and now, with our 2019 Ministerial Summit in Australia, in the beautiful city of Canberra.</a:t>
            </a:r>
            <a:endParaRPr lang="es-419"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 world has realized the enormous potential the EO community had to contribute to essential processes</a:t>
            </a:r>
            <a:r>
              <a:rPr lang="en-US" sz="1200" kern="1200" dirty="0">
                <a:solidFill>
                  <a:schemeClr val="tx1"/>
                </a:solidFill>
                <a:effectLst/>
                <a:latin typeface="+mn-lt"/>
                <a:ea typeface="+mn-ea"/>
                <a:cs typeface="+mn-cs"/>
              </a:rPr>
              <a:t> in areas such as climate change, desertification and land degradation, biodiversity, disaster risk reduction, sustainable urban development, forest, ocean and agricultural monitoring and food security, all encompassed within the broader Agenda 2030 for Sustainable Development.</a:t>
            </a:r>
            <a:endParaRPr lang="es-419" sz="120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fld id="{0DD5E8B8-1AF5-4C8C-BF40-A8F9A8F4AE7F}" type="slidenum">
              <a:rPr lang="en-US" smtClean="0"/>
              <a:t>3</a:t>
            </a:fld>
            <a:endParaRPr lang="en-US"/>
          </a:p>
        </p:txBody>
      </p:sp>
    </p:spTree>
    <p:extLst>
      <p:ext uri="{BB962C8B-B14F-4D97-AF65-F5344CB8AC3E}">
        <p14:creationId xmlns:p14="http://schemas.microsoft.com/office/powerpoint/2010/main" val="2095216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Particularly in Mexico, we have received great guidance from the Earth Observations community, in our efforts to monitor the territory for our national priorities and the achievement of global commitments.</a:t>
            </a:r>
            <a:endParaRPr lang="es-419"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Back in 2018, our themed geospatial datasets were obtained, in fact, from satellite imagery. However, the processes involved only visual inspection, which prevented us from fulfilling the ever-growing demand for more timely and detailed products. </a:t>
            </a:r>
          </a:p>
          <a:p>
            <a:pPr lvl="0"/>
            <a:endParaRPr lang="es-419"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Only after deeply understanding that action was needed, today the Mexican Geospatial Data Cube is a reality involving great efforts in Capacity Building and technological infrastructure.</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fld id="{0DD5E8B8-1AF5-4C8C-BF40-A8F9A8F4AE7F}" type="slidenum">
              <a:rPr lang="en-US" smtClean="0"/>
              <a:t>4</a:t>
            </a:fld>
            <a:endParaRPr lang="en-US"/>
          </a:p>
        </p:txBody>
      </p:sp>
    </p:spTree>
    <p:extLst>
      <p:ext uri="{BB962C8B-B14F-4D97-AF65-F5344CB8AC3E}">
        <p14:creationId xmlns:p14="http://schemas.microsoft.com/office/powerpoint/2010/main" val="1776828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Thanks to the collaboration with GEO and Geoscience Australia, we have come a long way in improving our knowledge and use of Earth Observations within our geospatial information production at local, regional and national levels.</a:t>
            </a:r>
          </a:p>
          <a:p>
            <a:pPr lvl="0"/>
            <a:endParaRPr lang="es-419"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And, through remaining open and always sharing our progress, we hope to contribute back to the global community to understand the critical role that Earth Observations data play in improving the lives of millions.</a:t>
            </a:r>
            <a:endParaRPr lang="es-419" sz="120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fld id="{0DD5E8B8-1AF5-4C8C-BF40-A8F9A8F4AE7F}" type="slidenum">
              <a:rPr lang="en-US" smtClean="0"/>
              <a:t>5</a:t>
            </a:fld>
            <a:endParaRPr lang="en-US"/>
          </a:p>
        </p:txBody>
      </p:sp>
    </p:spTree>
    <p:extLst>
      <p:ext uri="{BB962C8B-B14F-4D97-AF65-F5344CB8AC3E}">
        <p14:creationId xmlns:p14="http://schemas.microsoft.com/office/powerpoint/2010/main" val="1816293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Apart from us, nations have also started to understand the critical role EO data will play in driving economic growth in a global economy that is more connected, dynamic and exposed to our changing planet. Our environmental and societal challenges are ever-growing and urgent. </a:t>
            </a:r>
          </a:p>
          <a:p>
            <a:pPr lvl="0"/>
            <a:endParaRPr lang="es-419"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this regard, the GEO community must rise up to the opportunity to keep and increase the pace in support of cooperative, evidence-based decisions, and in offering solutions to better understand a rapidly-changing world, and achieve its peoples’ goals and aspirations in pursuit of sustainable development.</a:t>
            </a:r>
            <a:endParaRPr lang="es-419"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Behind all progress demonstrated in the activities of the GEO Work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 both incremental and great – stand bright and talented individuals with a commitment to advancing the vision of GEO</a:t>
            </a:r>
            <a:endParaRPr lang="es-419" sz="12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 GEO Community, its people, are GEO’s greatest asset.</a:t>
            </a:r>
            <a:r>
              <a:rPr lang="en-US" sz="1200" kern="1200" dirty="0">
                <a:solidFill>
                  <a:schemeClr val="tx1"/>
                </a:solidFill>
                <a:effectLst/>
                <a:latin typeface="+mn-lt"/>
                <a:ea typeface="+mn-ea"/>
                <a:cs typeface="+mn-cs"/>
              </a:rPr>
              <a:t> The work and mission continue to resonate with a large audience worldwide.</a:t>
            </a:r>
            <a:endParaRPr lang="es-419" sz="120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fld id="{0DD5E8B8-1AF5-4C8C-BF40-A8F9A8F4AE7F}" type="slidenum">
              <a:rPr lang="en-US" smtClean="0"/>
              <a:t>6</a:t>
            </a:fld>
            <a:endParaRPr lang="en-US"/>
          </a:p>
        </p:txBody>
      </p:sp>
    </p:spTree>
    <p:extLst>
      <p:ext uri="{BB962C8B-B14F-4D97-AF65-F5344CB8AC3E}">
        <p14:creationId xmlns:p14="http://schemas.microsoft.com/office/powerpoint/2010/main" val="406922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https://www.youtube.com/watch?v=-YSk3-RUZis&amp;feature=youtu.</a:t>
            </a:r>
            <a:r>
              <a:rPr lang="en-US">
                <a:hlinkClick r:id="rId3"/>
              </a:rPr>
              <a:t>be</a:t>
            </a:r>
            <a:r>
              <a:rPr lang="en-US"/>
              <a:t> </a:t>
            </a:r>
          </a:p>
          <a:p>
            <a:endParaRPr lang="en-US"/>
          </a:p>
          <a:p>
            <a:r>
              <a:rPr lang="en-US" sz="1200" b="0" i="0" kern="1200">
                <a:solidFill>
                  <a:schemeClr val="tx1"/>
                </a:solidFill>
                <a:effectLst/>
                <a:latin typeface="+mn-lt"/>
                <a:ea typeface="+mn-ea"/>
                <a:cs typeface="+mn-cs"/>
              </a:rPr>
              <a:t>As you</a:t>
            </a:r>
            <a:r>
              <a:rPr lang="en-US" sz="1200" b="0" i="0" kern="1200" baseline="0">
                <a:solidFill>
                  <a:schemeClr val="tx1"/>
                </a:solidFill>
                <a:effectLst/>
                <a:latin typeface="+mn-lt"/>
                <a:ea typeface="+mn-ea"/>
                <a:cs typeface="+mn-cs"/>
              </a:rPr>
              <a:t> have seen, </a:t>
            </a:r>
            <a:r>
              <a:rPr lang="en-US" sz="1200" b="0" i="0" kern="1200">
                <a:solidFill>
                  <a:schemeClr val="tx1"/>
                </a:solidFill>
                <a:effectLst/>
                <a:latin typeface="+mn-lt"/>
                <a:ea typeface="+mn-ea"/>
                <a:cs typeface="+mn-cs"/>
              </a:rPr>
              <a:t>GEO is working in all corners</a:t>
            </a:r>
            <a:r>
              <a:rPr lang="en-US" sz="1200" b="0" i="0" kern="1200" baseline="0">
                <a:solidFill>
                  <a:schemeClr val="tx1"/>
                </a:solidFill>
                <a:effectLst/>
                <a:latin typeface="+mn-lt"/>
                <a:ea typeface="+mn-ea"/>
                <a:cs typeface="+mn-cs"/>
              </a:rPr>
              <a:t> of the world to ensure that EO delivers impact. </a:t>
            </a:r>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In addition</a:t>
            </a:r>
            <a:r>
              <a:rPr lang="en-US" sz="1200" b="0" i="0" kern="1200" baseline="0">
                <a:solidFill>
                  <a:schemeClr val="tx1"/>
                </a:solidFill>
                <a:effectLst/>
                <a:latin typeface="+mn-lt"/>
                <a:ea typeface="+mn-ea"/>
                <a:cs typeface="+mn-cs"/>
              </a:rPr>
              <a:t> to the work of the GEO flagships and regional GEOs, </a:t>
            </a:r>
            <a:r>
              <a:rPr lang="en-US" sz="1200" b="0" i="0" kern="1200">
                <a:solidFill>
                  <a:schemeClr val="tx1"/>
                </a:solidFill>
                <a:effectLst/>
                <a:latin typeface="+mn-lt"/>
                <a:ea typeface="+mn-ea"/>
                <a:cs typeface="+mn-cs"/>
              </a:rPr>
              <a:t>we have seen the integration of Earth observations</a:t>
            </a:r>
            <a:r>
              <a:rPr lang="en-US" sz="1200" b="0" i="0" kern="1200" baseline="0">
                <a:solidFill>
                  <a:schemeClr val="tx1"/>
                </a:solidFill>
                <a:effectLst/>
                <a:latin typeface="+mn-lt"/>
                <a:ea typeface="+mn-ea"/>
                <a:cs typeface="+mn-cs"/>
              </a:rPr>
              <a:t> into several of the SDG indicators. </a:t>
            </a:r>
          </a:p>
          <a:p>
            <a:endParaRPr lang="en-US" sz="1200" b="0" i="0" kern="1200" baseline="0">
              <a:solidFill>
                <a:schemeClr val="tx1"/>
              </a:solidFill>
              <a:effectLst/>
              <a:latin typeface="+mn-lt"/>
              <a:ea typeface="+mn-ea"/>
              <a:cs typeface="+mn-cs"/>
            </a:endParaRPr>
          </a:p>
          <a:p>
            <a:r>
              <a:rPr lang="en-US"/>
              <a:t>We have witnessed closer collaboration and cooperation between AmeriGEO and the United Nations Council of Experts on Global Geospatial Information Management (UN-GGIM) in the Americas.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I am also very</a:t>
            </a:r>
            <a:r>
              <a:rPr lang="en-US" sz="1200" b="0" i="0" kern="1200" baseline="0">
                <a:solidFill>
                  <a:schemeClr val="tx1"/>
                </a:solidFill>
                <a:effectLst/>
                <a:latin typeface="+mn-lt"/>
                <a:ea typeface="+mn-ea"/>
                <a:cs typeface="+mn-cs"/>
              </a:rPr>
              <a:t> proud of the progress </a:t>
            </a:r>
            <a:r>
              <a:rPr lang="en-US" sz="1200" b="0" i="0" kern="1200">
                <a:solidFill>
                  <a:schemeClr val="tx1"/>
                </a:solidFill>
                <a:effectLst/>
                <a:latin typeface="+mn-lt"/>
                <a:ea typeface="+mn-ea"/>
                <a:cs typeface="+mn-cs"/>
              </a:rPr>
              <a:t>around the open data cube with Australia, Colombia, USA and GEO Secretariat,</a:t>
            </a:r>
            <a:r>
              <a:rPr lang="en-US" sz="1200" b="0" i="0" kern="1200" baseline="0">
                <a:solidFill>
                  <a:schemeClr val="tx1"/>
                </a:solidFill>
                <a:effectLst/>
                <a:latin typeface="+mn-lt"/>
                <a:ea typeface="+mn-ea"/>
                <a:cs typeface="+mn-cs"/>
              </a:rPr>
              <a:t> </a:t>
            </a:r>
            <a:r>
              <a:rPr lang="en-US" sz="1200" b="0" i="0" kern="1200">
                <a:solidFill>
                  <a:schemeClr val="tx1"/>
                </a:solidFill>
                <a:effectLst/>
                <a:latin typeface="+mn-lt"/>
                <a:ea typeface="+mn-ea"/>
                <a:cs typeface="+mn-cs"/>
              </a:rPr>
              <a:t>and others.</a:t>
            </a:r>
          </a:p>
          <a:p>
            <a:endParaRPr lang="en-US" sz="1200" b="0" i="0" kern="1200">
              <a:solidFill>
                <a:schemeClr val="tx1"/>
              </a:solidFill>
              <a:effectLst/>
              <a:latin typeface="+mn-lt"/>
              <a:ea typeface="+mn-ea"/>
              <a:cs typeface="+mn-cs"/>
            </a:endParaRPr>
          </a:p>
          <a:p>
            <a:r>
              <a:rPr lang="en-US" sz="1200" b="0" i="0" kern="1200" baseline="0">
                <a:solidFill>
                  <a:schemeClr val="tx1"/>
                </a:solidFill>
                <a:effectLst/>
                <a:latin typeface="+mn-lt"/>
                <a:ea typeface="+mn-ea"/>
                <a:cs typeface="+mn-cs"/>
              </a:rPr>
              <a:t>In the past four years we have seen how investments made in Earth observations have multiplier effects for economies and on lives. </a:t>
            </a:r>
          </a:p>
          <a:p>
            <a:endParaRPr lang="en-US"/>
          </a:p>
          <a:p>
            <a:endParaRPr lang="en-US"/>
          </a:p>
          <a:p>
            <a:endParaRPr lang="en-US" dirty="0"/>
          </a:p>
        </p:txBody>
      </p:sp>
      <p:sp>
        <p:nvSpPr>
          <p:cNvPr id="4" name="Slide Number Placeholder 3"/>
          <p:cNvSpPr>
            <a:spLocks noGrp="1"/>
          </p:cNvSpPr>
          <p:nvPr>
            <p:ph type="sldNum" sz="quarter" idx="10"/>
          </p:nvPr>
        </p:nvSpPr>
        <p:spPr/>
        <p:txBody>
          <a:bodyPr/>
          <a:lstStyle/>
          <a:p>
            <a:fld id="{0DD5E8B8-1AF5-4C8C-BF40-A8F9A8F4AE7F}" type="slidenum">
              <a:rPr lang="en-US" smtClean="0"/>
              <a:t>7</a:t>
            </a:fld>
            <a:endParaRPr lang="en-US"/>
          </a:p>
        </p:txBody>
      </p:sp>
    </p:spTree>
    <p:extLst>
      <p:ext uri="{BB962C8B-B14F-4D97-AF65-F5344CB8AC3E}">
        <p14:creationId xmlns:p14="http://schemas.microsoft.com/office/powerpoint/2010/main" val="1730091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 great video clearly showed some of the fantastic impacts Earth observations have made since the last Ministerial Summit was held in Mexico in 2015</a:t>
            </a:r>
            <a:endParaRPr lang="en-US" sz="1200" b="0" i="0" kern="1200" baseline="0">
              <a:solidFill>
                <a:schemeClr val="tx1"/>
              </a:solidFill>
              <a:effectLst/>
              <a:latin typeface="+mn-lt"/>
              <a:cs typeface="Calibri"/>
            </a:endParaRP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theme of the </a:t>
            </a:r>
            <a:r>
              <a:rPr lang="en-US" sz="1200" b="0" i="0" kern="1200" dirty="0">
                <a:solidFill>
                  <a:schemeClr val="tx1"/>
                </a:solidFill>
                <a:effectLst/>
                <a:latin typeface="+mn-lt"/>
                <a:ea typeface="+mn-ea"/>
                <a:cs typeface="+mn-cs"/>
              </a:rPr>
              <a:t>Summit is</a:t>
            </a:r>
            <a:r>
              <a:rPr lang="en-US" sz="1200" b="0" i="0" kern="1200" baseline="0" dirty="0">
                <a:solidFill>
                  <a:schemeClr val="tx1"/>
                </a:solidFill>
                <a:effectLst/>
                <a:latin typeface="+mn-lt"/>
                <a:ea typeface="+mn-ea"/>
                <a:cs typeface="+mn-cs"/>
              </a:rPr>
              <a:t> focused on scaling up investments in </a:t>
            </a:r>
            <a:r>
              <a:rPr lang="en-US" sz="1200" b="0" i="0" kern="1200" dirty="0">
                <a:solidFill>
                  <a:schemeClr val="tx1"/>
                </a:solidFill>
                <a:effectLst/>
                <a:latin typeface="+mn-lt"/>
                <a:ea typeface="+mn-ea"/>
                <a:cs typeface="+mn-cs"/>
              </a:rPr>
              <a:t>Earth observations</a:t>
            </a:r>
            <a:r>
              <a:rPr lang="en-US" sz="1200" b="0" i="0" kern="1200" baseline="0" dirty="0">
                <a:solidFill>
                  <a:schemeClr val="tx1"/>
                </a:solidFill>
                <a:effectLst/>
                <a:latin typeface="+mn-lt"/>
                <a:ea typeface="+mn-ea"/>
                <a:cs typeface="+mn-cs"/>
              </a:rPr>
              <a:t> and driving sustainable growth across economies.  </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Discussions</a:t>
            </a:r>
            <a:r>
              <a:rPr lang="en-US" sz="1200" b="0" i="0" kern="1200" baseline="0" dirty="0">
                <a:solidFill>
                  <a:schemeClr val="tx1"/>
                </a:solidFill>
                <a:effectLst/>
                <a:latin typeface="+mn-lt"/>
                <a:ea typeface="+mn-ea"/>
                <a:cs typeface="+mn-cs"/>
              </a:rPr>
              <a:t> throughout the day will emphasize </a:t>
            </a:r>
            <a:r>
              <a:rPr lang="en-US" sz="1200" b="0" i="0" kern="1200" dirty="0">
                <a:solidFill>
                  <a:schemeClr val="tx1"/>
                </a:solidFill>
                <a:effectLst/>
                <a:latin typeface="+mn-lt"/>
                <a:ea typeface="+mn-ea"/>
                <a:cs typeface="+mn-cs"/>
              </a:rPr>
              <a:t>the critical role EO data plays in a global economy that is more connected, dynamic and exposed to our changing planet.</a:t>
            </a:r>
          </a:p>
          <a:p>
            <a:endParaRPr lang="en-US" sz="1200" b="0" i="0" kern="1200">
              <a:solidFill>
                <a:schemeClr val="tx1"/>
              </a:solidFill>
              <a:effectLst/>
              <a:latin typeface="+mn-lt"/>
              <a:cs typeface="Calibri"/>
            </a:endParaRPr>
          </a:p>
          <a:p>
            <a:r>
              <a:rPr lang="en-US">
                <a:cs typeface="Calibri"/>
              </a:rPr>
              <a:t>Yesterday, in fact, a report was released on the Economic impact of Earth Observations to APEC Economies which highlighted that just for those economies, the current value of Earth observations was $370 Billion and was expected to rise to $1.45 Trillion dollars over the next ten years. Earth observations are therefore a critical enabler to our sustainable economic growth.</a:t>
            </a:r>
          </a:p>
          <a:p>
            <a:endParaRPr lang="en-US"/>
          </a:p>
          <a:p>
            <a:r>
              <a:rPr lang="en-US" sz="1200" b="0" i="0" kern="1200" dirty="0">
                <a:solidFill>
                  <a:schemeClr val="tx1"/>
                </a:solidFill>
                <a:effectLst/>
                <a:latin typeface="+mn-lt"/>
                <a:ea typeface="+mn-ea"/>
                <a:cs typeface="+mn-cs"/>
              </a:rPr>
              <a:t>I would like to highlight</a:t>
            </a:r>
            <a:r>
              <a:rPr lang="en-US" sz="1200" b="0" i="0" kern="1200" baseline="0" dirty="0">
                <a:solidFill>
                  <a:schemeClr val="tx1"/>
                </a:solidFill>
                <a:effectLst/>
                <a:latin typeface="+mn-lt"/>
                <a:ea typeface="+mn-ea"/>
                <a:cs typeface="+mn-cs"/>
              </a:rPr>
              <a:t> </a:t>
            </a:r>
            <a:r>
              <a:rPr lang="en-US"/>
              <a:t>a couple of extra </a:t>
            </a:r>
            <a:r>
              <a:rPr lang="en-US" sz="1200" b="0" i="0" kern="1200" baseline="0" dirty="0">
                <a:solidFill>
                  <a:schemeClr val="tx1"/>
                </a:solidFill>
                <a:effectLst/>
                <a:latin typeface="+mn-lt"/>
                <a:ea typeface="+mn-ea"/>
                <a:cs typeface="+mn-cs"/>
              </a:rPr>
              <a:t>examples where GEO is making a global impact.</a:t>
            </a:r>
            <a:r>
              <a:rPr lang="en-US"/>
              <a:t> </a:t>
            </a:r>
            <a:endParaRPr lang="en-US" sz="1200" b="0" i="0" kern="1200" dirty="0">
              <a:solidFill>
                <a:schemeClr val="tx1"/>
              </a:solidFill>
              <a:effectLst/>
              <a:latin typeface="+mn-lt"/>
              <a:ea typeface="+mn-ea"/>
              <a:cs typeface="+mn-cs"/>
            </a:endParaRPr>
          </a:p>
          <a:p>
            <a:endParaRPr lang="en-US" dirty="0"/>
          </a:p>
          <a:p>
            <a:br>
              <a:rPr lang="en-US">
                <a:cs typeface="+mn-lt"/>
              </a:rPr>
            </a:br>
            <a:endParaRPr lang="en-US" dirty="0"/>
          </a:p>
        </p:txBody>
      </p:sp>
      <p:sp>
        <p:nvSpPr>
          <p:cNvPr id="4" name="Slide Number Placeholder 3"/>
          <p:cNvSpPr>
            <a:spLocks noGrp="1"/>
          </p:cNvSpPr>
          <p:nvPr>
            <p:ph type="sldNum" sz="quarter" idx="10"/>
          </p:nvPr>
        </p:nvSpPr>
        <p:spPr/>
        <p:txBody>
          <a:bodyPr/>
          <a:lstStyle/>
          <a:p>
            <a:fld id="{0DD5E8B8-1AF5-4C8C-BF40-A8F9A8F4AE7F}" type="slidenum">
              <a:rPr lang="en-US" smtClean="0"/>
              <a:t>8</a:t>
            </a:fld>
            <a:endParaRPr lang="en-US"/>
          </a:p>
        </p:txBody>
      </p:sp>
    </p:spTree>
    <p:extLst>
      <p:ext uri="{BB962C8B-B14F-4D97-AF65-F5344CB8AC3E}">
        <p14:creationId xmlns:p14="http://schemas.microsoft.com/office/powerpoint/2010/main" val="1730091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Global Wildfire Information System is a joint initiative of the </a:t>
            </a:r>
            <a:r>
              <a:rPr lang="en-US" sz="1200" b="0" i="0" u="none" strike="noStrike" kern="1200" dirty="0">
                <a:solidFill>
                  <a:schemeClr val="tx1"/>
                </a:solidFill>
                <a:effectLst/>
                <a:latin typeface="+mn-lt"/>
                <a:ea typeface="+mn-ea"/>
                <a:cs typeface="+mn-cs"/>
                <a:hlinkClick r:id="rId3"/>
              </a:rPr>
              <a:t>GEO</a:t>
            </a:r>
            <a:r>
              <a:rPr lang="en-US" sz="1200" b="0" i="0" u="none" strike="noStrike" kern="120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 NASA </a:t>
            </a:r>
            <a:r>
              <a:rPr lang="en-US" sz="1200" b="0" i="0" kern="1200" dirty="0">
                <a:solidFill>
                  <a:schemeClr val="tx1"/>
                </a:solidFill>
                <a:effectLst/>
                <a:latin typeface="+mn-lt"/>
                <a:ea typeface="+mn-ea"/>
                <a:cs typeface="+mn-cs"/>
              </a:rPr>
              <a:t>and the </a:t>
            </a:r>
            <a:r>
              <a:rPr lang="en-US" sz="1200" b="0" i="0" u="none" strike="noStrike" kern="1200" dirty="0">
                <a:solidFill>
                  <a:schemeClr val="tx1"/>
                </a:solidFill>
                <a:effectLst/>
                <a:latin typeface="+mn-lt"/>
                <a:ea typeface="+mn-ea"/>
                <a:cs typeface="+mn-cs"/>
                <a:hlinkClick r:id="rId4"/>
              </a:rPr>
              <a:t>Copernicus</a:t>
            </a:r>
            <a:r>
              <a:rPr lang="en-US" sz="1200" b="0" i="0" kern="1200" dirty="0">
                <a:solidFill>
                  <a:schemeClr val="tx1"/>
                </a:solidFill>
                <a:effectLst/>
                <a:latin typeface="+mn-lt"/>
                <a:ea typeface="+mn-ea"/>
                <a:cs typeface="+mn-cs"/>
              </a:rPr>
              <a:t> Emergency Management Services Work </a:t>
            </a:r>
            <a:r>
              <a:rPr lang="en-US" sz="1200" b="0" i="0" kern="1200" dirty="0" err="1">
                <a:solidFill>
                  <a:schemeClr val="tx1"/>
                </a:solidFill>
                <a:effectLst/>
                <a:latin typeface="+mn-lt"/>
                <a:ea typeface="+mn-ea"/>
                <a:cs typeface="+mn-cs"/>
              </a:rPr>
              <a:t>Programmes</a:t>
            </a:r>
            <a:r>
              <a:rPr lang="en-US" sz="1200" b="0" i="0" kern="1200" dirty="0">
                <a:solidFill>
                  <a:schemeClr val="tx1"/>
                </a:solidFill>
                <a:effectLst/>
                <a:latin typeface="+mn-lt"/>
                <a:ea typeface="+mn-ea"/>
                <a:cs typeface="+mn-cs"/>
              </a:rPr>
              <a:t>.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GWIS </a:t>
            </a:r>
            <a:r>
              <a:rPr lang="en-US" sz="1200" b="0" i="0" kern="1200" dirty="0">
                <a:solidFill>
                  <a:schemeClr val="tx1"/>
                </a:solidFill>
                <a:effectLst/>
                <a:latin typeface="+mn-lt"/>
                <a:ea typeface="+mn-ea"/>
                <a:cs typeface="+mn-cs"/>
              </a:rPr>
              <a:t>brings existing information sources together at regional and national levels to provide a comprehensive view in the current situation viewer.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 online platform that provides real time evaluation of fires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and their effects at the global level.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information is key</a:t>
            </a:r>
            <a:r>
              <a:rPr lang="en-US" sz="1200" b="0" i="0" kern="1200" baseline="0" dirty="0">
                <a:solidFill>
                  <a:schemeClr val="tx1"/>
                </a:solidFill>
                <a:effectLst/>
                <a:latin typeface="+mn-lt"/>
                <a:ea typeface="+mn-ea"/>
                <a:cs typeface="+mn-cs"/>
              </a:rPr>
              <a:t> for emergency response and informing public health risks related to fire emissions.</a:t>
            </a:r>
            <a:endParaRPr lang="en-US" dirty="0"/>
          </a:p>
        </p:txBody>
      </p:sp>
      <p:sp>
        <p:nvSpPr>
          <p:cNvPr id="4" name="Slide Number Placeholder 3"/>
          <p:cNvSpPr>
            <a:spLocks noGrp="1"/>
          </p:cNvSpPr>
          <p:nvPr>
            <p:ph type="sldNum" sz="quarter" idx="10"/>
          </p:nvPr>
        </p:nvSpPr>
        <p:spPr/>
        <p:txBody>
          <a:bodyPr/>
          <a:lstStyle/>
          <a:p>
            <a:fld id="{0DD5E8B8-1AF5-4C8C-BF40-A8F9A8F4AE7F}" type="slidenum">
              <a:rPr lang="en-US" smtClean="0"/>
              <a:t>9</a:t>
            </a:fld>
            <a:endParaRPr lang="en-US"/>
          </a:p>
        </p:txBody>
      </p:sp>
    </p:spTree>
    <p:extLst>
      <p:ext uri="{BB962C8B-B14F-4D97-AF65-F5344CB8AC3E}">
        <p14:creationId xmlns:p14="http://schemas.microsoft.com/office/powerpoint/2010/main" val="3757039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Earth Observations</a:t>
            </a:r>
            <a:r>
              <a:rPr lang="en-US" sz="1200" b="0" i="0" kern="1200" baseline="0" dirty="0">
                <a:solidFill>
                  <a:schemeClr val="tx1"/>
                </a:solidFill>
                <a:effectLst/>
                <a:latin typeface="+mn-lt"/>
                <a:ea typeface="+mn-ea"/>
                <a:cs typeface="+mn-cs"/>
              </a:rPr>
              <a:t> for the Sustainable </a:t>
            </a:r>
            <a:r>
              <a:rPr lang="en-US" sz="1200" b="0" i="0" kern="1200" baseline="0" dirty="0" err="1">
                <a:solidFill>
                  <a:schemeClr val="tx1"/>
                </a:solidFill>
                <a:effectLst/>
                <a:latin typeface="+mn-lt"/>
                <a:ea typeface="+mn-ea"/>
                <a:cs typeface="+mn-cs"/>
              </a:rPr>
              <a:t>Develoment</a:t>
            </a:r>
            <a:r>
              <a:rPr lang="en-US" sz="1200" b="0" i="0" kern="1200" baseline="0" dirty="0">
                <a:solidFill>
                  <a:schemeClr val="tx1"/>
                </a:solidFill>
                <a:effectLst/>
                <a:latin typeface="+mn-lt"/>
                <a:ea typeface="+mn-ea"/>
                <a:cs typeface="+mn-cs"/>
              </a:rPr>
              <a:t> Goals (</a:t>
            </a:r>
            <a:r>
              <a:rPr lang="en-US" sz="1200" b="0" i="0" kern="1200" dirty="0">
                <a:solidFill>
                  <a:schemeClr val="tx1"/>
                </a:solidFill>
                <a:effectLst/>
                <a:latin typeface="+mn-lt"/>
                <a:ea typeface="+mn-ea"/>
                <a:cs typeface="+mn-cs"/>
              </a:rPr>
              <a:t>EO4SDG) is integrating Earth observations in national SDG monitoring, reporting and implementation processes.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a:t>
            </a:r>
            <a:r>
              <a:rPr lang="en-US" sz="1200" b="0" i="0" kern="1200" baseline="0" dirty="0">
                <a:solidFill>
                  <a:schemeClr val="tx1"/>
                </a:solidFill>
                <a:effectLst/>
                <a:latin typeface="+mn-lt"/>
                <a:ea typeface="+mn-ea"/>
                <a:cs typeface="+mn-cs"/>
              </a:rPr>
              <a:t> example on </a:t>
            </a:r>
            <a:r>
              <a:rPr lang="en-US" sz="1200" b="0" i="0" kern="1200" dirty="0">
                <a:solidFill>
                  <a:schemeClr val="tx1"/>
                </a:solidFill>
                <a:effectLst/>
                <a:latin typeface="+mn-lt"/>
                <a:ea typeface="+mn-ea"/>
                <a:cs typeface="+mn-cs"/>
              </a:rPr>
              <a:t>SDG</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6 Clean Water</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they</a:t>
            </a:r>
            <a:r>
              <a:rPr lang="en-US" sz="1200" b="0" i="0" kern="1200" baseline="0" dirty="0">
                <a:solidFill>
                  <a:schemeClr val="tx1"/>
                </a:solidFill>
                <a:effectLst/>
                <a:latin typeface="+mn-lt"/>
                <a:ea typeface="+mn-ea"/>
                <a:cs typeface="+mn-cs"/>
              </a:rPr>
              <a:t> are developing approaches for </a:t>
            </a:r>
            <a:r>
              <a:rPr lang="en-US" sz="1200" b="0" i="0" kern="1200" dirty="0">
                <a:solidFill>
                  <a:schemeClr val="tx1"/>
                </a:solidFill>
                <a:effectLst/>
                <a:latin typeface="+mn-lt"/>
                <a:ea typeface="+mn-ea"/>
                <a:cs typeface="+mn-cs"/>
              </a:rPr>
              <a:t>SDG indicator 6.6.1: change in the extent of water-related ecosystems over time.</a:t>
            </a:r>
          </a:p>
          <a:p>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EO4SDG, </a:t>
            </a:r>
            <a:r>
              <a:rPr lang="en-US" sz="1200" b="0" i="0" kern="1200" dirty="0" err="1">
                <a:solidFill>
                  <a:schemeClr val="tx1"/>
                </a:solidFill>
                <a:effectLst/>
                <a:latin typeface="+mn-lt"/>
                <a:ea typeface="+mn-ea"/>
                <a:cs typeface="+mn-cs"/>
              </a:rPr>
              <a:t>AquaWatch</a:t>
            </a:r>
            <a:r>
              <a:rPr lang="en-US" sz="1200" b="0" i="0" kern="1200" dirty="0">
                <a:solidFill>
                  <a:schemeClr val="tx1"/>
                </a:solidFill>
                <a:effectLst/>
                <a:latin typeface="+mn-lt"/>
                <a:ea typeface="+mn-ea"/>
                <a:cs typeface="+mn-cs"/>
              </a:rPr>
              <a:t> and GEO Wetlands supported UN Environment and other stakeholders to explore the use of Earth observation data and tools for national monitoring and reporting. As a result of these activities, a new monitoring methodology was developed.</a:t>
            </a:r>
          </a:p>
        </p:txBody>
      </p:sp>
      <p:sp>
        <p:nvSpPr>
          <p:cNvPr id="4" name="Slide Number Placeholder 3"/>
          <p:cNvSpPr>
            <a:spLocks noGrp="1"/>
          </p:cNvSpPr>
          <p:nvPr>
            <p:ph type="sldNum" sz="quarter" idx="10"/>
          </p:nvPr>
        </p:nvSpPr>
        <p:spPr/>
        <p:txBody>
          <a:bodyPr/>
          <a:lstStyle/>
          <a:p>
            <a:fld id="{0DD5E8B8-1AF5-4C8C-BF40-A8F9A8F4AE7F}" type="slidenum">
              <a:rPr lang="en-US" smtClean="0"/>
              <a:t>10</a:t>
            </a:fld>
            <a:endParaRPr lang="en-US"/>
          </a:p>
        </p:txBody>
      </p:sp>
    </p:spTree>
    <p:extLst>
      <p:ext uri="{BB962C8B-B14F-4D97-AF65-F5344CB8AC3E}">
        <p14:creationId xmlns:p14="http://schemas.microsoft.com/office/powerpoint/2010/main" val="3757039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6A2252-53A8-4B63-8523-9CC60AE3AEC8}"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6A30D-F35D-40BE-A4ED-821ADCB91036}" type="slidenum">
              <a:rPr lang="en-US" smtClean="0"/>
              <a:t>‹#›</a:t>
            </a:fld>
            <a:endParaRPr lang="en-US"/>
          </a:p>
        </p:txBody>
      </p:sp>
    </p:spTree>
    <p:extLst>
      <p:ext uri="{BB962C8B-B14F-4D97-AF65-F5344CB8AC3E}">
        <p14:creationId xmlns:p14="http://schemas.microsoft.com/office/powerpoint/2010/main" val="3387984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A2252-53A8-4B63-8523-9CC60AE3AEC8}"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6A30D-F35D-40BE-A4ED-821ADCB91036}" type="slidenum">
              <a:rPr lang="en-US" smtClean="0"/>
              <a:t>‹#›</a:t>
            </a:fld>
            <a:endParaRPr lang="en-US"/>
          </a:p>
        </p:txBody>
      </p:sp>
    </p:spTree>
    <p:extLst>
      <p:ext uri="{BB962C8B-B14F-4D97-AF65-F5344CB8AC3E}">
        <p14:creationId xmlns:p14="http://schemas.microsoft.com/office/powerpoint/2010/main" val="914112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A2252-53A8-4B63-8523-9CC60AE3AEC8}"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6A30D-F35D-40BE-A4ED-821ADCB91036}" type="slidenum">
              <a:rPr lang="en-US" smtClean="0"/>
              <a:t>‹#›</a:t>
            </a:fld>
            <a:endParaRPr lang="en-US"/>
          </a:p>
        </p:txBody>
      </p:sp>
    </p:spTree>
    <p:extLst>
      <p:ext uri="{BB962C8B-B14F-4D97-AF65-F5344CB8AC3E}">
        <p14:creationId xmlns:p14="http://schemas.microsoft.com/office/powerpoint/2010/main" val="2369040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A2252-53A8-4B63-8523-9CC60AE3AEC8}"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6A30D-F35D-40BE-A4ED-821ADCB91036}" type="slidenum">
              <a:rPr lang="en-US" smtClean="0"/>
              <a:t>‹#›</a:t>
            </a:fld>
            <a:endParaRPr lang="en-US"/>
          </a:p>
        </p:txBody>
      </p:sp>
    </p:spTree>
    <p:extLst>
      <p:ext uri="{BB962C8B-B14F-4D97-AF65-F5344CB8AC3E}">
        <p14:creationId xmlns:p14="http://schemas.microsoft.com/office/powerpoint/2010/main" val="2399167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6A2252-53A8-4B63-8523-9CC60AE3AEC8}"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6A30D-F35D-40BE-A4ED-821ADCB91036}" type="slidenum">
              <a:rPr lang="en-US" smtClean="0"/>
              <a:t>‹#›</a:t>
            </a:fld>
            <a:endParaRPr lang="en-US"/>
          </a:p>
        </p:txBody>
      </p:sp>
    </p:spTree>
    <p:extLst>
      <p:ext uri="{BB962C8B-B14F-4D97-AF65-F5344CB8AC3E}">
        <p14:creationId xmlns:p14="http://schemas.microsoft.com/office/powerpoint/2010/main" val="2450716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6A2252-53A8-4B63-8523-9CC60AE3AEC8}"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96A30D-F35D-40BE-A4ED-821ADCB91036}" type="slidenum">
              <a:rPr lang="en-US" smtClean="0"/>
              <a:t>‹#›</a:t>
            </a:fld>
            <a:endParaRPr lang="en-US"/>
          </a:p>
        </p:txBody>
      </p:sp>
    </p:spTree>
    <p:extLst>
      <p:ext uri="{BB962C8B-B14F-4D97-AF65-F5344CB8AC3E}">
        <p14:creationId xmlns:p14="http://schemas.microsoft.com/office/powerpoint/2010/main" val="81829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6A2252-53A8-4B63-8523-9CC60AE3AEC8}" type="datetimeFigureOut">
              <a:rPr lang="en-US" smtClean="0"/>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96A30D-F35D-40BE-A4ED-821ADCB91036}" type="slidenum">
              <a:rPr lang="en-US" smtClean="0"/>
              <a:t>‹#›</a:t>
            </a:fld>
            <a:endParaRPr lang="en-US"/>
          </a:p>
        </p:txBody>
      </p:sp>
    </p:spTree>
    <p:extLst>
      <p:ext uri="{BB962C8B-B14F-4D97-AF65-F5344CB8AC3E}">
        <p14:creationId xmlns:p14="http://schemas.microsoft.com/office/powerpoint/2010/main" val="2636119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6A2252-53A8-4B63-8523-9CC60AE3AEC8}" type="datetimeFigureOut">
              <a:rPr lang="en-US" smtClean="0"/>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96A30D-F35D-40BE-A4ED-821ADCB91036}" type="slidenum">
              <a:rPr lang="en-US" smtClean="0"/>
              <a:t>‹#›</a:t>
            </a:fld>
            <a:endParaRPr lang="en-US"/>
          </a:p>
        </p:txBody>
      </p:sp>
    </p:spTree>
    <p:extLst>
      <p:ext uri="{BB962C8B-B14F-4D97-AF65-F5344CB8AC3E}">
        <p14:creationId xmlns:p14="http://schemas.microsoft.com/office/powerpoint/2010/main" val="4163846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6A2252-53A8-4B63-8523-9CC60AE3AEC8}" type="datetimeFigureOut">
              <a:rPr lang="en-US" smtClean="0"/>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96A30D-F35D-40BE-A4ED-821ADCB91036}" type="slidenum">
              <a:rPr lang="en-US" smtClean="0"/>
              <a:t>‹#›</a:t>
            </a:fld>
            <a:endParaRPr lang="en-US"/>
          </a:p>
        </p:txBody>
      </p:sp>
    </p:spTree>
    <p:extLst>
      <p:ext uri="{BB962C8B-B14F-4D97-AF65-F5344CB8AC3E}">
        <p14:creationId xmlns:p14="http://schemas.microsoft.com/office/powerpoint/2010/main" val="3314944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6A2252-53A8-4B63-8523-9CC60AE3AEC8}"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96A30D-F35D-40BE-A4ED-821ADCB91036}" type="slidenum">
              <a:rPr lang="en-US" smtClean="0"/>
              <a:t>‹#›</a:t>
            </a:fld>
            <a:endParaRPr lang="en-US"/>
          </a:p>
        </p:txBody>
      </p:sp>
    </p:spTree>
    <p:extLst>
      <p:ext uri="{BB962C8B-B14F-4D97-AF65-F5344CB8AC3E}">
        <p14:creationId xmlns:p14="http://schemas.microsoft.com/office/powerpoint/2010/main" val="2838023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6A2252-53A8-4B63-8523-9CC60AE3AEC8}"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96A30D-F35D-40BE-A4ED-821ADCB91036}" type="slidenum">
              <a:rPr lang="en-US" smtClean="0"/>
              <a:t>‹#›</a:t>
            </a:fld>
            <a:endParaRPr lang="en-US"/>
          </a:p>
        </p:txBody>
      </p:sp>
    </p:spTree>
    <p:extLst>
      <p:ext uri="{BB962C8B-B14F-4D97-AF65-F5344CB8AC3E}">
        <p14:creationId xmlns:p14="http://schemas.microsoft.com/office/powerpoint/2010/main" val="3164400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6A2252-53A8-4B63-8523-9CC60AE3AEC8}" type="datetimeFigureOut">
              <a:rPr lang="en-US" smtClean="0"/>
              <a:t>11/6/2019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196A30D-F35D-40BE-A4ED-821ADCB91036}" type="slidenum">
              <a:rPr lang="en-US" smtClean="0"/>
              <a:t>‹#›</a:t>
            </a:fld>
            <a:endParaRPr lang="en-US"/>
          </a:p>
        </p:txBody>
      </p:sp>
    </p:spTree>
    <p:extLst>
      <p:ext uri="{BB962C8B-B14F-4D97-AF65-F5344CB8AC3E}">
        <p14:creationId xmlns:p14="http://schemas.microsoft.com/office/powerpoint/2010/main" val="3553036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youtube.com/watch?v=-YSk3-RUZis&amp;feature=youtu.be"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12" y="-20538"/>
            <a:ext cx="9188441" cy="5164038"/>
          </a:xfrm>
        </p:spPr>
      </p:pic>
      <p:sp>
        <p:nvSpPr>
          <p:cNvPr id="6" name="Title 1"/>
          <p:cNvSpPr txBox="1">
            <a:spLocks/>
          </p:cNvSpPr>
          <p:nvPr/>
        </p:nvSpPr>
        <p:spPr>
          <a:xfrm>
            <a:off x="467544" y="2877090"/>
            <a:ext cx="8424936" cy="18079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t>Delivering on GEO: </a:t>
            </a:r>
          </a:p>
          <a:p>
            <a:r>
              <a:rPr lang="en-US" sz="2400" b="1" dirty="0"/>
              <a:t>Achievements since the Mexico City Ministerial Summit</a:t>
            </a:r>
          </a:p>
          <a:p>
            <a:endParaRPr lang="en-US" sz="2000" dirty="0"/>
          </a:p>
          <a:p>
            <a:endParaRPr lang="en-US" sz="2000">
              <a:cs typeface="Calibri"/>
            </a:endParaRPr>
          </a:p>
          <a:p>
            <a:r>
              <a:rPr lang="en-US" sz="2000" dirty="0"/>
              <a:t>Paloma </a:t>
            </a:r>
            <a:r>
              <a:rPr lang="en-US" sz="2000" dirty="0" err="1"/>
              <a:t>Merodio</a:t>
            </a:r>
            <a:r>
              <a:rPr lang="en-US" sz="2000" dirty="0"/>
              <a:t>, National Institute of Statistics and Geography</a:t>
            </a:r>
            <a:r>
              <a:rPr lang="en-US" sz="2000"/>
              <a:t>,</a:t>
            </a:r>
            <a:r>
              <a:rPr lang="en-US" sz="2000" dirty="0"/>
              <a:t> Mexico</a:t>
            </a:r>
            <a:endParaRPr lang="en-US" sz="2000"/>
          </a:p>
          <a:p>
            <a:endParaRPr lang="en-US" sz="2000">
              <a:ea typeface="+mj-lt"/>
              <a:cs typeface="+mj-lt"/>
            </a:endParaRPr>
          </a:p>
          <a:p>
            <a:pPr>
              <a:spcBef>
                <a:spcPts val="0"/>
              </a:spcBef>
            </a:pPr>
            <a:r>
              <a:rPr lang="en-US" sz="2000">
                <a:ea typeface="+mj-lt"/>
                <a:cs typeface="+mj-lt"/>
              </a:rPr>
              <a:t>Stuart Minchin, Environmental Geoscience Division of Geoscience, Australia</a:t>
            </a:r>
            <a:endParaRPr lang="en-US">
              <a:cs typeface="Calibri"/>
            </a:endParaRPr>
          </a:p>
          <a:p>
            <a:endParaRPr lang="en-US" sz="2000" dirty="0">
              <a:cs typeface="Calibri"/>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2827" y="-164554"/>
            <a:ext cx="3027025" cy="3027025"/>
          </a:xfrm>
          <a:prstGeom prst="rect">
            <a:avLst/>
          </a:prstGeom>
        </p:spPr>
      </p:pic>
    </p:spTree>
    <p:extLst>
      <p:ext uri="{BB962C8B-B14F-4D97-AF65-F5344CB8AC3E}">
        <p14:creationId xmlns:p14="http://schemas.microsoft.com/office/powerpoint/2010/main" val="1927881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98" y="0"/>
            <a:ext cx="9151897" cy="5143500"/>
          </a:xfrm>
        </p:spPr>
      </p:pic>
      <p:sp>
        <p:nvSpPr>
          <p:cNvPr id="2" name="Title 1"/>
          <p:cNvSpPr>
            <a:spLocks noGrp="1"/>
          </p:cNvSpPr>
          <p:nvPr>
            <p:ph type="title"/>
          </p:nvPr>
        </p:nvSpPr>
        <p:spPr/>
        <p:txBody>
          <a:bodyPr/>
          <a:lstStyle/>
          <a:p>
            <a:r>
              <a:rPr lang="en-US" dirty="0"/>
              <a:t>Investments delivering impact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1899" y="4032448"/>
            <a:ext cx="1131590" cy="113159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50" y="4515966"/>
            <a:ext cx="1488633" cy="52147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2460" y="995930"/>
            <a:ext cx="5368694" cy="1323854"/>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t="20542"/>
          <a:stretch/>
        </p:blipFill>
        <p:spPr>
          <a:xfrm>
            <a:off x="2052460" y="2394157"/>
            <a:ext cx="5065969" cy="2493717"/>
          </a:xfrm>
          <a:prstGeom prst="rect">
            <a:avLst/>
          </a:prstGeom>
        </p:spPr>
      </p:pic>
    </p:spTree>
    <p:extLst>
      <p:ext uri="{BB962C8B-B14F-4D97-AF65-F5344CB8AC3E}">
        <p14:creationId xmlns:p14="http://schemas.microsoft.com/office/powerpoint/2010/main" val="1066830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98" y="0"/>
            <a:ext cx="9151897" cy="5143500"/>
          </a:xfrm>
        </p:spPr>
      </p:pic>
      <p:sp>
        <p:nvSpPr>
          <p:cNvPr id="2" name="Title 1"/>
          <p:cNvSpPr>
            <a:spLocks noGrp="1"/>
          </p:cNvSpPr>
          <p:nvPr>
            <p:ph type="title"/>
          </p:nvPr>
        </p:nvSpPr>
        <p:spPr/>
        <p:txBody>
          <a:bodyPr/>
          <a:lstStyle/>
          <a:p>
            <a:r>
              <a:rPr lang="en-US" dirty="0"/>
              <a:t>Investments delivering impact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1899" y="4032448"/>
            <a:ext cx="1131590" cy="113159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50" y="4515966"/>
            <a:ext cx="1488633" cy="521476"/>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466" y="2283718"/>
            <a:ext cx="3853401" cy="129614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4048" y="1487462"/>
            <a:ext cx="2584847" cy="2753724"/>
          </a:xfrm>
          <a:prstGeom prst="rect">
            <a:avLst/>
          </a:prstGeom>
        </p:spPr>
      </p:pic>
    </p:spTree>
    <p:extLst>
      <p:ext uri="{BB962C8B-B14F-4D97-AF65-F5344CB8AC3E}">
        <p14:creationId xmlns:p14="http://schemas.microsoft.com/office/powerpoint/2010/main" val="443555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98" y="0"/>
            <a:ext cx="9151897" cy="5143500"/>
          </a:xfrm>
        </p:spPr>
      </p:pic>
      <p:sp>
        <p:nvSpPr>
          <p:cNvPr id="2" name="Title 1"/>
          <p:cNvSpPr>
            <a:spLocks noGrp="1"/>
          </p:cNvSpPr>
          <p:nvPr>
            <p:ph type="title"/>
          </p:nvPr>
        </p:nvSpPr>
        <p:spPr/>
        <p:txBody>
          <a:bodyPr>
            <a:normAutofit fontScale="90000"/>
          </a:bodyPr>
          <a:lstStyle/>
          <a:p>
            <a:r>
              <a:rPr lang="en-US" sz="3200" dirty="0"/>
              <a:t>Setting the stage for the Canberra Ministerial Summit</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1899" y="4032448"/>
            <a:ext cx="1131590" cy="113159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50" y="4515966"/>
            <a:ext cx="1488633" cy="52147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95" y="79229"/>
            <a:ext cx="10169618" cy="5084809"/>
          </a:xfrm>
          <a:prstGeom prst="rect">
            <a:avLst/>
          </a:prstGeom>
        </p:spPr>
      </p:pic>
    </p:spTree>
    <p:extLst>
      <p:ext uri="{BB962C8B-B14F-4D97-AF65-F5344CB8AC3E}">
        <p14:creationId xmlns:p14="http://schemas.microsoft.com/office/powerpoint/2010/main" val="3890298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nset In South Africa">
            <a:extLst>
              <a:ext uri="{FF2B5EF4-FFF2-40B4-BE49-F238E27FC236}">
                <a16:creationId xmlns:a16="http://schemas.microsoft.com/office/drawing/2014/main" id="{46266585-2C6F-4D20-AEC6-C5B3ADD1F4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882"/>
          <a:stretch/>
        </p:blipFill>
        <p:spPr bwMode="auto">
          <a:xfrm>
            <a:off x="-36512" y="-308570"/>
            <a:ext cx="9180512" cy="43924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1899" y="4032448"/>
            <a:ext cx="1131590" cy="113159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50" y="4515966"/>
            <a:ext cx="1488633" cy="521476"/>
          </a:xfrm>
          <a:prstGeom prst="rect">
            <a:avLst/>
          </a:prstGeom>
        </p:spPr>
      </p:pic>
      <p:sp>
        <p:nvSpPr>
          <p:cNvPr id="12" name="Marcador de contenido 12">
            <a:extLst>
              <a:ext uri="{FF2B5EF4-FFF2-40B4-BE49-F238E27FC236}">
                <a16:creationId xmlns:a16="http://schemas.microsoft.com/office/drawing/2014/main" id="{6AAE1DB7-9153-4C86-9953-C79070DF72B1}"/>
              </a:ext>
            </a:extLst>
          </p:cNvPr>
          <p:cNvSpPr>
            <a:spLocks noGrp="1"/>
          </p:cNvSpPr>
          <p:nvPr>
            <p:ph idx="1"/>
          </p:nvPr>
        </p:nvSpPr>
        <p:spPr>
          <a:xfrm>
            <a:off x="-108520" y="555526"/>
            <a:ext cx="6336704" cy="3888432"/>
          </a:xfrm>
          <a:noFill/>
        </p:spPr>
        <p:txBody>
          <a:bodyPr>
            <a:normAutofit/>
          </a:bodyPr>
          <a:lstStyle/>
          <a:p>
            <a:pPr marL="0" lvl="0" indent="0">
              <a:buNone/>
            </a:pPr>
            <a:r>
              <a:rPr lang="en-US" sz="4000" b="1" i="1" dirty="0">
                <a:solidFill>
                  <a:schemeClr val="bg1"/>
                </a:solidFill>
                <a:effectLst>
                  <a:outerShdw blurRad="38100" dist="38100" dir="2700000" algn="tl">
                    <a:srgbClr val="000000">
                      <a:alpha val="43137"/>
                    </a:srgbClr>
                  </a:outerShdw>
                </a:effectLst>
              </a:rPr>
              <a:t>   It’s not over yet…</a:t>
            </a:r>
          </a:p>
          <a:p>
            <a:pPr marL="0" lvl="0" indent="0">
              <a:buNone/>
            </a:pPr>
            <a:endParaRPr lang="en-US" sz="4000" b="1" i="1" dirty="0">
              <a:solidFill>
                <a:schemeClr val="bg1"/>
              </a:solidFill>
              <a:effectLst>
                <a:outerShdw blurRad="38100" dist="38100" dir="2700000" algn="tl">
                  <a:srgbClr val="000000">
                    <a:alpha val="43137"/>
                  </a:srgbClr>
                </a:outerShdw>
              </a:effectLst>
            </a:endParaRPr>
          </a:p>
          <a:p>
            <a:pPr marL="0" lvl="0" indent="0">
              <a:buNone/>
            </a:pPr>
            <a:endParaRPr lang="en-US" sz="4000" b="1" i="1" dirty="0">
              <a:solidFill>
                <a:schemeClr val="bg1"/>
              </a:solidFill>
              <a:effectLst>
                <a:outerShdw blurRad="38100" dist="38100" dir="2700000" algn="tl">
                  <a:srgbClr val="000000">
                    <a:alpha val="43137"/>
                  </a:srgbClr>
                </a:outerShdw>
              </a:effectLst>
            </a:endParaRPr>
          </a:p>
          <a:p>
            <a:pPr marL="400050" lvl="1" indent="0">
              <a:buNone/>
            </a:pPr>
            <a:r>
              <a:rPr lang="en-US" sz="3600" i="1" dirty="0">
                <a:solidFill>
                  <a:schemeClr val="bg1"/>
                </a:solidFill>
                <a:effectLst>
                  <a:outerShdw blurRad="38100" dist="38100" dir="2700000" algn="tl">
                    <a:srgbClr val="000000">
                      <a:alpha val="43137"/>
                    </a:srgbClr>
                  </a:outerShdw>
                </a:effectLst>
              </a:rPr>
              <a:t>Port Elizabeth, South Africa</a:t>
            </a:r>
          </a:p>
          <a:p>
            <a:pPr marL="400050" lvl="1" indent="0">
              <a:buNone/>
            </a:pPr>
            <a:r>
              <a:rPr lang="en-US" sz="3600" i="1" dirty="0">
                <a:solidFill>
                  <a:schemeClr val="bg1"/>
                </a:solidFill>
                <a:effectLst>
                  <a:outerShdw blurRad="38100" dist="38100" dir="2700000" algn="tl">
                    <a:srgbClr val="000000">
                      <a:alpha val="43137"/>
                    </a:srgbClr>
                  </a:outerShdw>
                </a:effectLst>
              </a:rPr>
              <a:t>2-6 November, 2020</a:t>
            </a:r>
          </a:p>
        </p:txBody>
      </p:sp>
    </p:spTree>
    <p:extLst>
      <p:ext uri="{BB962C8B-B14F-4D97-AF65-F5344CB8AC3E}">
        <p14:creationId xmlns:p14="http://schemas.microsoft.com/office/powerpoint/2010/main" val="1312856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98" y="0"/>
            <a:ext cx="9151897" cy="5143500"/>
          </a:xfrm>
        </p:spPr>
      </p:pic>
      <p:sp>
        <p:nvSpPr>
          <p:cNvPr id="2" name="Title 1"/>
          <p:cNvSpPr>
            <a:spLocks noGrp="1"/>
          </p:cNvSpPr>
          <p:nvPr>
            <p:ph type="title"/>
          </p:nvPr>
        </p:nvSpPr>
        <p:spPr/>
        <p:txBody>
          <a:bodyPr>
            <a:normAutofit fontScale="90000"/>
          </a:bodyPr>
          <a:lstStyle/>
          <a:p>
            <a:r>
              <a:rPr lang="en-US" sz="2800" dirty="0"/>
              <a:t>Building on the success of the Mexico City Ministerial Summit</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1899" y="4032448"/>
            <a:ext cx="1131590" cy="113159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50" y="4515966"/>
            <a:ext cx="1488633" cy="521476"/>
          </a:xfrm>
          <a:prstGeom prst="rect">
            <a:avLst/>
          </a:prstGeom>
        </p:spPr>
      </p:pic>
      <p:sp>
        <p:nvSpPr>
          <p:cNvPr id="7" name="TextBox 6"/>
          <p:cNvSpPr txBox="1"/>
          <p:nvPr/>
        </p:nvSpPr>
        <p:spPr>
          <a:xfrm>
            <a:off x="539552" y="1275607"/>
            <a:ext cx="8136904" cy="646331"/>
          </a:xfrm>
          <a:prstGeom prst="rect">
            <a:avLst/>
          </a:prstGeom>
          <a:noFill/>
        </p:spPr>
        <p:txBody>
          <a:bodyPr wrap="square" rtlCol="0">
            <a:spAutoFit/>
          </a:bodyPr>
          <a:lstStyle/>
          <a:p>
            <a:r>
              <a:rPr lang="en-US" sz="3600" dirty="0"/>
              <a:t>Add text here</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53" y="1112118"/>
            <a:ext cx="9144000" cy="2971800"/>
          </a:xfrm>
          <a:prstGeom prst="rect">
            <a:avLst/>
          </a:prstGeom>
        </p:spPr>
      </p:pic>
    </p:spTree>
    <p:extLst>
      <p:ext uri="{BB962C8B-B14F-4D97-AF65-F5344CB8AC3E}">
        <p14:creationId xmlns:p14="http://schemas.microsoft.com/office/powerpoint/2010/main" val="1789042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31DBD10-07B3-465C-AE1B-A82CEE581F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09" t="45799" r="7525" b="16564"/>
          <a:stretch/>
        </p:blipFill>
        <p:spPr>
          <a:xfrm>
            <a:off x="-7899" y="-164553"/>
            <a:ext cx="9129749" cy="419700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1899" y="4032448"/>
            <a:ext cx="1131590" cy="113159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50" y="4515966"/>
            <a:ext cx="1488633" cy="521476"/>
          </a:xfrm>
          <a:prstGeom prst="rect">
            <a:avLst/>
          </a:prstGeom>
        </p:spPr>
      </p:pic>
      <p:sp>
        <p:nvSpPr>
          <p:cNvPr id="15" name="Rectángulo: una sola esquina cortada 14">
            <a:extLst>
              <a:ext uri="{FF2B5EF4-FFF2-40B4-BE49-F238E27FC236}">
                <a16:creationId xmlns:a16="http://schemas.microsoft.com/office/drawing/2014/main" id="{6F1AD424-401F-4AF8-B7EE-B919832F42D9}"/>
              </a:ext>
            </a:extLst>
          </p:cNvPr>
          <p:cNvSpPr/>
          <p:nvPr/>
        </p:nvSpPr>
        <p:spPr>
          <a:xfrm>
            <a:off x="-9539" y="1111051"/>
            <a:ext cx="8469971" cy="2929432"/>
          </a:xfrm>
          <a:prstGeom prst="snip1Rect">
            <a:avLst>
              <a:gd name="adj" fmla="val 0"/>
            </a:avLst>
          </a:prstGeom>
          <a:solidFill>
            <a:srgbClr val="00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Marcador de contenido 12">
            <a:extLst>
              <a:ext uri="{FF2B5EF4-FFF2-40B4-BE49-F238E27FC236}">
                <a16:creationId xmlns:a16="http://schemas.microsoft.com/office/drawing/2014/main" id="{EC445F0C-CD5B-48F3-B735-42C87CEFF0F2}"/>
              </a:ext>
            </a:extLst>
          </p:cNvPr>
          <p:cNvSpPr>
            <a:spLocks noGrp="1"/>
          </p:cNvSpPr>
          <p:nvPr>
            <p:ph idx="1"/>
          </p:nvPr>
        </p:nvSpPr>
        <p:spPr>
          <a:xfrm>
            <a:off x="156994" y="1701739"/>
            <a:ext cx="8015406" cy="2314522"/>
          </a:xfrm>
          <a:noFill/>
        </p:spPr>
        <p:txBody>
          <a:bodyPr>
            <a:normAutofit/>
          </a:bodyPr>
          <a:lstStyle/>
          <a:p>
            <a:pPr marL="0" indent="0">
              <a:lnSpc>
                <a:spcPct val="120000"/>
              </a:lnSpc>
              <a:buNone/>
            </a:pPr>
            <a:r>
              <a:rPr lang="en-US" i="1" dirty="0">
                <a:solidFill>
                  <a:schemeClr val="bg1"/>
                </a:solidFill>
                <a:effectLst>
                  <a:outerShdw blurRad="38100" dist="38100" dir="2700000" algn="tl">
                    <a:srgbClr val="000000">
                      <a:alpha val="43137"/>
                    </a:srgbClr>
                  </a:outerShdw>
                </a:effectLst>
              </a:rPr>
              <a:t>The world has realized the </a:t>
            </a:r>
            <a:r>
              <a:rPr lang="en-US" b="1" i="1" dirty="0">
                <a:solidFill>
                  <a:schemeClr val="bg1"/>
                </a:solidFill>
                <a:effectLst>
                  <a:outerShdw blurRad="38100" dist="38100" dir="2700000" algn="tl">
                    <a:srgbClr val="000000">
                      <a:alpha val="43137"/>
                    </a:srgbClr>
                  </a:outerShdw>
                </a:effectLst>
              </a:rPr>
              <a:t>enormous potential </a:t>
            </a:r>
            <a:r>
              <a:rPr lang="en-US" i="1" dirty="0">
                <a:solidFill>
                  <a:schemeClr val="bg1"/>
                </a:solidFill>
                <a:effectLst>
                  <a:outerShdw blurRad="38100" dist="38100" dir="2700000" algn="tl">
                    <a:srgbClr val="000000">
                      <a:alpha val="43137"/>
                    </a:srgbClr>
                  </a:outerShdw>
                </a:effectLst>
              </a:rPr>
              <a:t>the EO community had to contribute to essential processes.</a:t>
            </a:r>
            <a:endParaRPr lang="en-US" b="1" i="1" dirty="0">
              <a:solidFill>
                <a:schemeClr val="bg1"/>
              </a:solidFill>
            </a:endParaRPr>
          </a:p>
          <a:p>
            <a:pPr marL="0" indent="0">
              <a:buNone/>
            </a:pPr>
            <a:endParaRPr lang="en-US" b="1" dirty="0"/>
          </a:p>
          <a:p>
            <a:pPr marL="0" indent="0">
              <a:buNone/>
            </a:pPr>
            <a:endParaRPr lang="es-419" dirty="0"/>
          </a:p>
        </p:txBody>
      </p:sp>
    </p:spTree>
    <p:extLst>
      <p:ext uri="{BB962C8B-B14F-4D97-AF65-F5344CB8AC3E}">
        <p14:creationId xmlns:p14="http://schemas.microsoft.com/office/powerpoint/2010/main" val="3117349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1899" y="4032448"/>
            <a:ext cx="1131590" cy="113159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0" y="4515966"/>
            <a:ext cx="1488633" cy="521476"/>
          </a:xfrm>
          <a:prstGeom prst="rect">
            <a:avLst/>
          </a:prstGeom>
        </p:spPr>
      </p:pic>
      <p:sp>
        <p:nvSpPr>
          <p:cNvPr id="13" name="Marcador de contenido 12">
            <a:extLst>
              <a:ext uri="{FF2B5EF4-FFF2-40B4-BE49-F238E27FC236}">
                <a16:creationId xmlns:a16="http://schemas.microsoft.com/office/drawing/2014/main" id="{EC445F0C-CD5B-48F3-B735-42C87CEFF0F2}"/>
              </a:ext>
            </a:extLst>
          </p:cNvPr>
          <p:cNvSpPr>
            <a:spLocks noGrp="1"/>
          </p:cNvSpPr>
          <p:nvPr>
            <p:ph idx="1"/>
          </p:nvPr>
        </p:nvSpPr>
        <p:spPr>
          <a:xfrm>
            <a:off x="6444208" y="1080145"/>
            <a:ext cx="2520279" cy="2952303"/>
          </a:xfrm>
          <a:noFill/>
        </p:spPr>
        <p:txBody>
          <a:bodyPr>
            <a:normAutofit lnSpcReduction="10000"/>
          </a:bodyPr>
          <a:lstStyle/>
          <a:p>
            <a:pPr marL="0" lvl="0" indent="0" algn="r">
              <a:buNone/>
            </a:pPr>
            <a:r>
              <a:rPr lang="en-US" sz="2400" dirty="0"/>
              <a:t>Today the Mexican Geospatial Data Cube is a reality involving </a:t>
            </a:r>
            <a:r>
              <a:rPr lang="en-US" sz="2400" b="1" i="1" dirty="0"/>
              <a:t>great efforts in capacity building and technological infrastructure.</a:t>
            </a:r>
          </a:p>
        </p:txBody>
      </p:sp>
      <p:pic>
        <p:nvPicPr>
          <p:cNvPr id="1026" name="Picture 2">
            <a:extLst>
              <a:ext uri="{FF2B5EF4-FFF2-40B4-BE49-F238E27FC236}">
                <a16:creationId xmlns:a16="http://schemas.microsoft.com/office/drawing/2014/main" id="{090FE46B-1366-4743-BD99-FB8E68BE67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7766"/>
            <a:ext cx="6103218" cy="4068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513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7097486-81E0-49D7-B81F-91DE26FB2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60" y="-1021169"/>
            <a:ext cx="12214387" cy="68767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1899" y="4032448"/>
            <a:ext cx="1131590" cy="113159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50" y="4515966"/>
            <a:ext cx="1488633" cy="521476"/>
          </a:xfrm>
          <a:prstGeom prst="rect">
            <a:avLst/>
          </a:prstGeom>
        </p:spPr>
      </p:pic>
      <p:sp>
        <p:nvSpPr>
          <p:cNvPr id="15" name="Rectángulo: una sola esquina cortada 14">
            <a:extLst>
              <a:ext uri="{FF2B5EF4-FFF2-40B4-BE49-F238E27FC236}">
                <a16:creationId xmlns:a16="http://schemas.microsoft.com/office/drawing/2014/main" id="{6F1AD424-401F-4AF8-B7EE-B919832F42D9}"/>
              </a:ext>
            </a:extLst>
          </p:cNvPr>
          <p:cNvSpPr/>
          <p:nvPr/>
        </p:nvSpPr>
        <p:spPr>
          <a:xfrm>
            <a:off x="-9538" y="1111051"/>
            <a:ext cx="7056784" cy="2929432"/>
          </a:xfrm>
          <a:prstGeom prst="snip1Rect">
            <a:avLst>
              <a:gd name="adj" fmla="val 0"/>
            </a:avLst>
          </a:prstGeom>
          <a:solidFill>
            <a:srgbClr val="00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Marcador de contenido 12">
            <a:extLst>
              <a:ext uri="{FF2B5EF4-FFF2-40B4-BE49-F238E27FC236}">
                <a16:creationId xmlns:a16="http://schemas.microsoft.com/office/drawing/2014/main" id="{EC445F0C-CD5B-48F3-B735-42C87CEFF0F2}"/>
              </a:ext>
            </a:extLst>
          </p:cNvPr>
          <p:cNvSpPr>
            <a:spLocks noGrp="1"/>
          </p:cNvSpPr>
          <p:nvPr>
            <p:ph idx="1"/>
          </p:nvPr>
        </p:nvSpPr>
        <p:spPr>
          <a:xfrm>
            <a:off x="30058" y="1203598"/>
            <a:ext cx="7056784" cy="2929431"/>
          </a:xfrm>
          <a:noFill/>
        </p:spPr>
        <p:txBody>
          <a:bodyPr>
            <a:normAutofit lnSpcReduction="10000"/>
          </a:bodyPr>
          <a:lstStyle/>
          <a:p>
            <a:pPr marL="0" indent="0">
              <a:lnSpc>
                <a:spcPct val="120000"/>
              </a:lnSpc>
              <a:buNone/>
            </a:pPr>
            <a:r>
              <a:rPr lang="en-US" i="1" dirty="0">
                <a:solidFill>
                  <a:schemeClr val="bg1"/>
                </a:solidFill>
                <a:effectLst>
                  <a:outerShdw blurRad="38100" dist="38100" dir="2700000" algn="tl">
                    <a:srgbClr val="000000">
                      <a:alpha val="43137"/>
                    </a:srgbClr>
                  </a:outerShdw>
                </a:effectLst>
              </a:rPr>
              <a:t>We [Mexico] have come a long way in improving our </a:t>
            </a:r>
            <a:r>
              <a:rPr lang="en-US" b="1" i="1" dirty="0">
                <a:solidFill>
                  <a:schemeClr val="bg1"/>
                </a:solidFill>
                <a:effectLst>
                  <a:outerShdw blurRad="38100" dist="38100" dir="2700000" algn="tl">
                    <a:srgbClr val="000000">
                      <a:alpha val="43137"/>
                    </a:srgbClr>
                  </a:outerShdw>
                </a:effectLst>
              </a:rPr>
              <a:t>knowledge and use of Earth Observations </a:t>
            </a:r>
            <a:r>
              <a:rPr lang="en-US" i="1" dirty="0">
                <a:solidFill>
                  <a:schemeClr val="bg1"/>
                </a:solidFill>
                <a:effectLst>
                  <a:outerShdw blurRad="38100" dist="38100" dir="2700000" algn="tl">
                    <a:srgbClr val="000000">
                      <a:alpha val="43137"/>
                    </a:srgbClr>
                  </a:outerShdw>
                </a:effectLst>
              </a:rPr>
              <a:t>within our geospatial information production at local, regional and national levels.</a:t>
            </a:r>
            <a:endParaRPr lang="en-US" sz="3600"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8610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exterior, parado, arena, caminando&#10;&#10;Descripción generada automáticamente">
            <a:extLst>
              <a:ext uri="{FF2B5EF4-FFF2-40B4-BE49-F238E27FC236}">
                <a16:creationId xmlns:a16="http://schemas.microsoft.com/office/drawing/2014/main" id="{72C7FD70-864A-4E0A-BB51-2F7879A3F022}"/>
              </a:ext>
            </a:extLst>
          </p:cNvPr>
          <p:cNvPicPr>
            <a:picLocks noChangeAspect="1"/>
          </p:cNvPicPr>
          <p:nvPr/>
        </p:nvPicPr>
        <p:blipFill rotWithShape="1">
          <a:blip r:embed="rId3">
            <a:extLst>
              <a:ext uri="{28A0092B-C50C-407E-A947-70E740481C1C}">
                <a14:useLocalDpi xmlns:a14="http://schemas.microsoft.com/office/drawing/2010/main" val="0"/>
              </a:ext>
            </a:extLst>
          </a:blip>
          <a:srcRect b="33814"/>
          <a:stretch/>
        </p:blipFill>
        <p:spPr>
          <a:xfrm>
            <a:off x="-9538" y="1864"/>
            <a:ext cx="9148378" cy="403058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1899" y="4032448"/>
            <a:ext cx="1131590" cy="113159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50" y="4515966"/>
            <a:ext cx="1488633" cy="521476"/>
          </a:xfrm>
          <a:prstGeom prst="rect">
            <a:avLst/>
          </a:prstGeom>
        </p:spPr>
      </p:pic>
      <p:sp>
        <p:nvSpPr>
          <p:cNvPr id="15" name="Rectángulo: una sola esquina cortada 14">
            <a:extLst>
              <a:ext uri="{FF2B5EF4-FFF2-40B4-BE49-F238E27FC236}">
                <a16:creationId xmlns:a16="http://schemas.microsoft.com/office/drawing/2014/main" id="{6F1AD424-401F-4AF8-B7EE-B919832F42D9}"/>
              </a:ext>
            </a:extLst>
          </p:cNvPr>
          <p:cNvSpPr/>
          <p:nvPr/>
        </p:nvSpPr>
        <p:spPr>
          <a:xfrm>
            <a:off x="-9538" y="1111051"/>
            <a:ext cx="8469970" cy="2929432"/>
          </a:xfrm>
          <a:prstGeom prst="snip1Rect">
            <a:avLst>
              <a:gd name="adj" fmla="val 0"/>
            </a:avLst>
          </a:prstGeom>
          <a:solidFill>
            <a:srgbClr val="00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Marcador de contenido 12">
            <a:extLst>
              <a:ext uri="{FF2B5EF4-FFF2-40B4-BE49-F238E27FC236}">
                <a16:creationId xmlns:a16="http://schemas.microsoft.com/office/drawing/2014/main" id="{EC445F0C-CD5B-48F3-B735-42C87CEFF0F2}"/>
              </a:ext>
            </a:extLst>
          </p:cNvPr>
          <p:cNvSpPr>
            <a:spLocks noGrp="1"/>
          </p:cNvSpPr>
          <p:nvPr>
            <p:ph idx="1"/>
          </p:nvPr>
        </p:nvSpPr>
        <p:spPr>
          <a:xfrm>
            <a:off x="251520" y="1701114"/>
            <a:ext cx="7056784" cy="1584176"/>
          </a:xfrm>
          <a:noFill/>
        </p:spPr>
        <p:txBody>
          <a:bodyPr>
            <a:normAutofit/>
          </a:bodyPr>
          <a:lstStyle/>
          <a:p>
            <a:pPr marL="0" indent="0">
              <a:lnSpc>
                <a:spcPct val="120000"/>
              </a:lnSpc>
              <a:buNone/>
            </a:pPr>
            <a:r>
              <a:rPr lang="en-US" sz="3600" dirty="0">
                <a:solidFill>
                  <a:schemeClr val="bg1"/>
                </a:solidFill>
                <a:effectLst>
                  <a:outerShdw blurRad="38100" dist="38100" dir="2700000" algn="tl">
                    <a:srgbClr val="000000">
                      <a:alpha val="43137"/>
                    </a:srgbClr>
                  </a:outerShdw>
                </a:effectLst>
              </a:rPr>
              <a:t>The GEO Community, its people, are </a:t>
            </a:r>
            <a:r>
              <a:rPr lang="en-US" sz="3600" b="1" i="1" dirty="0">
                <a:solidFill>
                  <a:schemeClr val="bg1"/>
                </a:solidFill>
                <a:effectLst>
                  <a:outerShdw blurRad="38100" dist="38100" dir="2700000" algn="tl">
                    <a:srgbClr val="000000">
                      <a:alpha val="43137"/>
                    </a:srgbClr>
                  </a:outerShdw>
                </a:effectLst>
              </a:rPr>
              <a:t>GEO’s greatest asset. </a:t>
            </a:r>
          </a:p>
          <a:p>
            <a:pPr marL="0" indent="0">
              <a:lnSpc>
                <a:spcPct val="120000"/>
              </a:lnSpc>
              <a:buNone/>
            </a:pPr>
            <a:endParaRPr lang="en-US" sz="3600" b="1" i="1" dirty="0">
              <a:solidFill>
                <a:schemeClr val="bg1"/>
              </a:solidFill>
              <a:effectLst>
                <a:outerShdw blurRad="38100" dist="38100" dir="2700000" algn="tl">
                  <a:srgbClr val="000000">
                    <a:alpha val="43137"/>
                  </a:srgbClr>
                </a:outerShdw>
              </a:effectLst>
            </a:endParaRPr>
          </a:p>
          <a:p>
            <a:pPr marL="0" indent="0">
              <a:buNone/>
            </a:pPr>
            <a:endParaRPr lang="es-419" dirty="0"/>
          </a:p>
        </p:txBody>
      </p:sp>
    </p:spTree>
    <p:extLst>
      <p:ext uri="{BB962C8B-B14F-4D97-AF65-F5344CB8AC3E}">
        <p14:creationId xmlns:p14="http://schemas.microsoft.com/office/powerpoint/2010/main" val="1800552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98" y="0"/>
            <a:ext cx="9151897" cy="5143500"/>
          </a:xfrm>
        </p:spPr>
      </p:pic>
      <p:sp>
        <p:nvSpPr>
          <p:cNvPr id="2" name="Title 1"/>
          <p:cNvSpPr>
            <a:spLocks noGrp="1"/>
          </p:cNvSpPr>
          <p:nvPr>
            <p:ph type="title"/>
          </p:nvPr>
        </p:nvSpPr>
        <p:spPr/>
        <p:txBody>
          <a:bodyPr>
            <a:normAutofit/>
          </a:bodyPr>
          <a:lstStyle/>
          <a:p>
            <a:endParaRPr lang="en-US" sz="2800"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1899" y="4032448"/>
            <a:ext cx="1131590" cy="113159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50" y="4515966"/>
            <a:ext cx="1488633" cy="521476"/>
          </a:xfrm>
          <a:prstGeom prst="rect">
            <a:avLst/>
          </a:prstGeom>
        </p:spPr>
      </p:pic>
      <p:pic>
        <p:nvPicPr>
          <p:cNvPr id="6" name="Picture 5">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12" y="-92546"/>
            <a:ext cx="9180512" cy="5236046"/>
          </a:xfrm>
          <a:prstGeom prst="rect">
            <a:avLst/>
          </a:prstGeom>
        </p:spPr>
      </p:pic>
    </p:spTree>
    <p:extLst>
      <p:ext uri="{BB962C8B-B14F-4D97-AF65-F5344CB8AC3E}">
        <p14:creationId xmlns:p14="http://schemas.microsoft.com/office/powerpoint/2010/main" val="1324329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98" y="0"/>
            <a:ext cx="9151897" cy="5143500"/>
          </a:xfrm>
        </p:spPr>
      </p:pic>
      <p:sp>
        <p:nvSpPr>
          <p:cNvPr id="2" name="Title 1"/>
          <p:cNvSpPr>
            <a:spLocks noGrp="1"/>
          </p:cNvSpPr>
          <p:nvPr>
            <p:ph type="title"/>
          </p:nvPr>
        </p:nvSpPr>
        <p:spPr/>
        <p:txBody>
          <a:bodyPr>
            <a:normAutofit/>
          </a:bodyPr>
          <a:lstStyle/>
          <a:p>
            <a:r>
              <a:rPr lang="en-US" sz="2800" dirty="0"/>
              <a:t>GEO Week 2019 Ministerial Summit</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1899" y="4032448"/>
            <a:ext cx="1131590" cy="113159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50" y="4515966"/>
            <a:ext cx="1488633" cy="521476"/>
          </a:xfrm>
          <a:prstGeom prst="rect">
            <a:avLst/>
          </a:prstGeom>
        </p:spPr>
      </p:pic>
      <p:sp>
        <p:nvSpPr>
          <p:cNvPr id="7" name="TextBox 6"/>
          <p:cNvSpPr txBox="1"/>
          <p:nvPr/>
        </p:nvSpPr>
        <p:spPr>
          <a:xfrm>
            <a:off x="539552" y="1275607"/>
            <a:ext cx="8136904" cy="646331"/>
          </a:xfrm>
          <a:prstGeom prst="rect">
            <a:avLst/>
          </a:prstGeom>
          <a:noFill/>
        </p:spPr>
        <p:txBody>
          <a:bodyPr wrap="square" rtlCol="0">
            <a:spAutoFit/>
          </a:bodyPr>
          <a:lstStyle/>
          <a:p>
            <a:r>
              <a:rPr lang="en-US" sz="3600" dirty="0"/>
              <a:t>Add text here</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07" y="0"/>
            <a:ext cx="9178607" cy="5143500"/>
          </a:xfrm>
          <a:prstGeom prst="rect">
            <a:avLst/>
          </a:prstGeom>
        </p:spPr>
      </p:pic>
    </p:spTree>
    <p:extLst>
      <p:ext uri="{BB962C8B-B14F-4D97-AF65-F5344CB8AC3E}">
        <p14:creationId xmlns:p14="http://schemas.microsoft.com/office/powerpoint/2010/main" val="1136345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98" y="0"/>
            <a:ext cx="9151897" cy="5143500"/>
          </a:xfrm>
        </p:spPr>
      </p:pic>
      <p:sp>
        <p:nvSpPr>
          <p:cNvPr id="2" name="Title 1"/>
          <p:cNvSpPr>
            <a:spLocks noGrp="1"/>
          </p:cNvSpPr>
          <p:nvPr>
            <p:ph type="title"/>
          </p:nvPr>
        </p:nvSpPr>
        <p:spPr/>
        <p:txBody>
          <a:bodyPr/>
          <a:lstStyle/>
          <a:p>
            <a:r>
              <a:rPr lang="en-US" dirty="0"/>
              <a:t>Investments delivering impact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1899" y="4032448"/>
            <a:ext cx="1131590" cy="113159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50" y="4515966"/>
            <a:ext cx="1488633" cy="521476"/>
          </a:xfrm>
          <a:prstGeom prst="rect">
            <a:avLst/>
          </a:prstGeom>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5228" r="1686" b="12628"/>
          <a:stretch/>
        </p:blipFill>
        <p:spPr bwMode="auto">
          <a:xfrm>
            <a:off x="766466" y="1129130"/>
            <a:ext cx="7405934" cy="3055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7696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BA072DF131AE4BAAA82C39EAD3BCFB" ma:contentTypeVersion="13" ma:contentTypeDescription="Create a new document." ma:contentTypeScope="" ma:versionID="520c31be236be6132ffd2fd1cf7065ef">
  <xsd:schema xmlns:xsd="http://www.w3.org/2001/XMLSchema" xmlns:xs="http://www.w3.org/2001/XMLSchema" xmlns:p="http://schemas.microsoft.com/office/2006/metadata/properties" xmlns:ns3="9c9df657-d6d3-4c9f-b8ea-3887ffe813b9" xmlns:ns4="4ea43219-6968-4d80-9e7e-2f37ceb78d12" targetNamespace="http://schemas.microsoft.com/office/2006/metadata/properties" ma:root="true" ma:fieldsID="13f4982feace8fed2c33c6e35f9c85b5" ns3:_="" ns4:_="">
    <xsd:import namespace="9c9df657-d6d3-4c9f-b8ea-3887ffe813b9"/>
    <xsd:import namespace="4ea43219-6968-4d80-9e7e-2f37ceb78d1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9df657-d6d3-4c9f-b8ea-3887ffe813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ea43219-6968-4d80-9e7e-2f37ceb78d1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0D708C-E6F4-4E1C-98CA-7F694CB690A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170EB0C-2AEB-492A-A023-CCF2680AC817}">
  <ds:schemaRefs>
    <ds:schemaRef ds:uri="http://schemas.microsoft.com/sharepoint/v3/contenttype/forms"/>
  </ds:schemaRefs>
</ds:datastoreItem>
</file>

<file path=customXml/itemProps3.xml><?xml version="1.0" encoding="utf-8"?>
<ds:datastoreItem xmlns:ds="http://schemas.openxmlformats.org/officeDocument/2006/customXml" ds:itemID="{D3503B6B-F6A1-4382-9D5C-F05CF9980B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9df657-d6d3-4c9f-b8ea-3887ffe813b9"/>
    <ds:schemaRef ds:uri="4ea43219-6968-4d80-9e7e-2f37ceb78d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1152</TotalTime>
  <Words>1334</Words>
  <Application>Microsoft Office PowerPoint</Application>
  <PresentationFormat>On-screen Show (16:9)</PresentationFormat>
  <Paragraphs>137</Paragraphs>
  <Slides>13</Slides>
  <Notes>12</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Building on the success of the Mexico City Ministerial Summit</vt:lpstr>
      <vt:lpstr>PowerPoint Presentation</vt:lpstr>
      <vt:lpstr>PowerPoint Presentation</vt:lpstr>
      <vt:lpstr>PowerPoint Presentation</vt:lpstr>
      <vt:lpstr>PowerPoint Presentation</vt:lpstr>
      <vt:lpstr>PowerPoint Presentation</vt:lpstr>
      <vt:lpstr>GEO Week 2019 Ministerial Summit</vt:lpstr>
      <vt:lpstr>Investments delivering impact </vt:lpstr>
      <vt:lpstr>Investments delivering impact </vt:lpstr>
      <vt:lpstr>Investments delivering impact </vt:lpstr>
      <vt:lpstr>Setting the stage for the Canberra Ministerial Summit</vt:lpstr>
      <vt:lpstr>PowerPoint Presentation</vt:lpstr>
    </vt:vector>
  </TitlesOfParts>
  <Company>World Meteorological 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Theadora Mills</dc:creator>
  <cp:lastModifiedBy>MERODIO GOMEZ PALOMA</cp:lastModifiedBy>
  <cp:revision>66</cp:revision>
  <dcterms:created xsi:type="dcterms:W3CDTF">2019-10-16T08:40:14Z</dcterms:created>
  <dcterms:modified xsi:type="dcterms:W3CDTF">2019-11-07T07:42:30Z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0x01010007BA072DF131AE4BAAA82C39EAD3BCFB</vt:lpwstr>
  </property>
</Properties>
</file>